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7"/>
  </p:notesMasterIdLst>
  <p:sldIdLst>
    <p:sldId id="256" r:id="rId2"/>
    <p:sldId id="257" r:id="rId3"/>
    <p:sldId id="261" r:id="rId4"/>
    <p:sldId id="262" r:id="rId5"/>
    <p:sldId id="263" r:id="rId6"/>
  </p:sldIdLst>
  <p:sldSz cx="9144000" cy="5143500" type="screen16x9"/>
  <p:notesSz cx="6858000" cy="9144000"/>
  <p:embeddedFontLst>
    <p:embeddedFont>
      <p:font typeface="Roboto" panose="02000000000000000000" pitchFamily="2" charset="0"/>
      <p:regular r:id="rId8"/>
      <p:bold r:id="rId9"/>
      <p:italic r:id="rId10"/>
      <p:boldItalic r:id="rId11"/>
    </p:embeddedFont>
    <p:embeddedFont>
      <p:font typeface="Roboto Light" panose="02000000000000000000" pitchFamily="2"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99" d="100"/>
          <a:sy n="199" d="100"/>
        </p:scale>
        <p:origin x="684" y="15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an example of a persona and usage scenarios that are most likely to reflect the average user for this web application.</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4061b3df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4061b3df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Tiffany is going to the web app and creates a user account.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4061b3df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4061b3df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After creating an account, the user will start off in the dashboard.</a:t>
            </a:r>
            <a:endParaRPr dirty="0"/>
          </a:p>
        </p:txBody>
      </p:sp>
    </p:spTree>
    <p:extLst>
      <p:ext uri="{BB962C8B-B14F-4D97-AF65-F5344CB8AC3E}">
        <p14:creationId xmlns:p14="http://schemas.microsoft.com/office/powerpoint/2010/main" val="3161413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4061b3df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4061b3df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Tiffany will input her details into the user profile settings.</a:t>
            </a:r>
            <a:endParaRPr dirty="0"/>
          </a:p>
        </p:txBody>
      </p:sp>
    </p:spTree>
    <p:extLst>
      <p:ext uri="{BB962C8B-B14F-4D97-AF65-F5344CB8AC3E}">
        <p14:creationId xmlns:p14="http://schemas.microsoft.com/office/powerpoint/2010/main" val="80130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4061b3df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4061b3df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Tiffany will finish her settings and will use her profile data to see what her salary estimates are for her job title.</a:t>
            </a:r>
            <a:endParaRPr dirty="0"/>
          </a:p>
        </p:txBody>
      </p:sp>
    </p:spTree>
    <p:extLst>
      <p:ext uri="{BB962C8B-B14F-4D97-AF65-F5344CB8AC3E}">
        <p14:creationId xmlns:p14="http://schemas.microsoft.com/office/powerpoint/2010/main" val="3619866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salaydata.com/"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p:nvPr/>
        </p:nvSpPr>
        <p:spPr>
          <a:xfrm>
            <a:off x="0" y="0"/>
            <a:ext cx="9144000" cy="583500"/>
          </a:xfrm>
          <a:prstGeom prst="rect">
            <a:avLst/>
          </a:prstGeom>
          <a:solidFill>
            <a:srgbClr val="21212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Arial"/>
              <a:ea typeface="Arial"/>
              <a:cs typeface="Arial"/>
              <a:sym typeface="Arial"/>
            </a:endParaRPr>
          </a:p>
        </p:txBody>
      </p:sp>
      <p:sp>
        <p:nvSpPr>
          <p:cNvPr id="56" name="Google Shape;56;p13"/>
          <p:cNvSpPr txBox="1"/>
          <p:nvPr/>
        </p:nvSpPr>
        <p:spPr>
          <a:xfrm>
            <a:off x="2421726" y="1731812"/>
            <a:ext cx="2986200" cy="2307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100" dirty="0">
                <a:solidFill>
                  <a:srgbClr val="FF2906"/>
                </a:solidFill>
                <a:latin typeface="Roboto Light"/>
                <a:ea typeface="Roboto Light"/>
                <a:cs typeface="Roboto Light"/>
                <a:sym typeface="Roboto Light"/>
              </a:rPr>
              <a:t>MOTIVATIONS</a:t>
            </a:r>
            <a:endParaRPr sz="1100" dirty="0">
              <a:solidFill>
                <a:srgbClr val="FF2906"/>
              </a:solidFill>
              <a:latin typeface="Roboto Light"/>
              <a:ea typeface="Roboto Light"/>
              <a:cs typeface="Roboto Light"/>
              <a:sym typeface="Roboto Light"/>
            </a:endParaRPr>
          </a:p>
        </p:txBody>
      </p:sp>
      <p:sp>
        <p:nvSpPr>
          <p:cNvPr id="57" name="Google Shape;57;p13"/>
          <p:cNvSpPr txBox="1"/>
          <p:nvPr/>
        </p:nvSpPr>
        <p:spPr>
          <a:xfrm>
            <a:off x="2421730" y="3899940"/>
            <a:ext cx="3375600" cy="2307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100" dirty="0">
                <a:solidFill>
                  <a:srgbClr val="FF2906"/>
                </a:solidFill>
                <a:latin typeface="Roboto Light"/>
                <a:ea typeface="Roboto Light"/>
                <a:cs typeface="Roboto Light"/>
                <a:sym typeface="Roboto Light"/>
              </a:rPr>
              <a:t>NEEDS</a:t>
            </a:r>
            <a:endParaRPr sz="1100" dirty="0">
              <a:solidFill>
                <a:srgbClr val="FF2906"/>
              </a:solidFill>
              <a:latin typeface="Roboto Light"/>
              <a:ea typeface="Roboto Light"/>
              <a:cs typeface="Roboto Light"/>
              <a:sym typeface="Roboto Light"/>
            </a:endParaRPr>
          </a:p>
        </p:txBody>
      </p:sp>
      <p:sp>
        <p:nvSpPr>
          <p:cNvPr id="58" name="Google Shape;58;p13"/>
          <p:cNvSpPr txBox="1"/>
          <p:nvPr/>
        </p:nvSpPr>
        <p:spPr>
          <a:xfrm>
            <a:off x="2421730" y="2928940"/>
            <a:ext cx="3375600" cy="2307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100" dirty="0">
                <a:solidFill>
                  <a:srgbClr val="FF2906"/>
                </a:solidFill>
                <a:latin typeface="Roboto Light"/>
                <a:ea typeface="Roboto Light"/>
                <a:cs typeface="Roboto Light"/>
                <a:sym typeface="Roboto Light"/>
              </a:rPr>
              <a:t>PAIN POINTS</a:t>
            </a:r>
            <a:endParaRPr sz="1100" dirty="0">
              <a:solidFill>
                <a:srgbClr val="FF2906"/>
              </a:solidFill>
              <a:latin typeface="Roboto Light"/>
              <a:ea typeface="Roboto Light"/>
              <a:cs typeface="Roboto Light"/>
              <a:sym typeface="Roboto Light"/>
            </a:endParaRPr>
          </a:p>
        </p:txBody>
      </p:sp>
      <p:sp>
        <p:nvSpPr>
          <p:cNvPr id="59" name="Google Shape;59;p13"/>
          <p:cNvSpPr txBox="1"/>
          <p:nvPr/>
        </p:nvSpPr>
        <p:spPr>
          <a:xfrm>
            <a:off x="2482450" y="1976331"/>
            <a:ext cx="2864100" cy="812100"/>
          </a:xfrm>
          <a:prstGeom prst="rect">
            <a:avLst/>
          </a:prstGeom>
          <a:noFill/>
          <a:ln>
            <a:noFill/>
          </a:ln>
        </p:spPr>
        <p:txBody>
          <a:bodyPr spcFirstLastPara="1" wrap="square" lIns="68575" tIns="34275" rIns="68575" bIns="34275" anchor="t" anchorCtr="0">
            <a:noAutofit/>
          </a:bodyPr>
          <a:lstStyle/>
          <a:p>
            <a:pPr marL="215900" marR="0" lvl="0" indent="-209550" algn="l" rtl="0">
              <a:lnSpc>
                <a:spcPct val="100000"/>
              </a:lnSpc>
              <a:spcBef>
                <a:spcPts val="0"/>
              </a:spcBef>
              <a:spcAft>
                <a:spcPts val="0"/>
              </a:spcAft>
              <a:buClr>
                <a:srgbClr val="595959"/>
              </a:buClr>
              <a:buSzPts val="900"/>
              <a:buFont typeface="Roboto"/>
              <a:buChar char="•"/>
            </a:pPr>
            <a:r>
              <a:rPr lang="en" sz="900" dirty="0">
                <a:solidFill>
                  <a:srgbClr val="595959"/>
                </a:solidFill>
                <a:latin typeface="Roboto"/>
                <a:ea typeface="Roboto"/>
                <a:cs typeface="Roboto"/>
                <a:sym typeface="Roboto"/>
              </a:rPr>
              <a:t>She wants to progress in her career.</a:t>
            </a:r>
            <a:br>
              <a:rPr lang="en" sz="900" dirty="0">
                <a:solidFill>
                  <a:srgbClr val="595959"/>
                </a:solidFill>
                <a:latin typeface="Roboto"/>
                <a:ea typeface="Roboto"/>
                <a:cs typeface="Roboto"/>
                <a:sym typeface="Roboto"/>
              </a:rPr>
            </a:br>
            <a:endParaRPr sz="900" dirty="0">
              <a:solidFill>
                <a:srgbClr val="595959"/>
              </a:solidFill>
              <a:latin typeface="Roboto"/>
              <a:ea typeface="Roboto"/>
              <a:cs typeface="Roboto"/>
              <a:sym typeface="Roboto"/>
            </a:endParaRPr>
          </a:p>
          <a:p>
            <a:pPr marL="215900" lvl="0" indent="-209550" algn="l" rtl="0">
              <a:spcBef>
                <a:spcPts val="0"/>
              </a:spcBef>
              <a:spcAft>
                <a:spcPts val="0"/>
              </a:spcAft>
              <a:buClr>
                <a:srgbClr val="595959"/>
              </a:buClr>
              <a:buSzPts val="900"/>
              <a:buFont typeface="Roboto"/>
              <a:buChar char="•"/>
            </a:pPr>
            <a:r>
              <a:rPr lang="en" sz="900" dirty="0">
                <a:solidFill>
                  <a:srgbClr val="595959"/>
                </a:solidFill>
                <a:latin typeface="Roboto"/>
                <a:ea typeface="Roboto"/>
                <a:cs typeface="Roboto"/>
                <a:sym typeface="Roboto"/>
              </a:rPr>
              <a:t>She wants to increase her salary and ensure it matches her skill set.</a:t>
            </a:r>
            <a:br>
              <a:rPr lang="en" sz="900" dirty="0">
                <a:solidFill>
                  <a:srgbClr val="595959"/>
                </a:solidFill>
                <a:latin typeface="Roboto"/>
                <a:ea typeface="Roboto"/>
                <a:cs typeface="Roboto"/>
                <a:sym typeface="Roboto"/>
              </a:rPr>
            </a:br>
            <a:endParaRPr lang="en" sz="900" dirty="0">
              <a:solidFill>
                <a:srgbClr val="595959"/>
              </a:solidFill>
              <a:latin typeface="Roboto"/>
              <a:ea typeface="Roboto"/>
              <a:cs typeface="Roboto"/>
              <a:sym typeface="Roboto"/>
            </a:endParaRPr>
          </a:p>
          <a:p>
            <a:pPr marL="215900" lvl="0" indent="-209550" algn="l" rtl="0">
              <a:spcBef>
                <a:spcPts val="0"/>
              </a:spcBef>
              <a:spcAft>
                <a:spcPts val="0"/>
              </a:spcAft>
              <a:buClr>
                <a:srgbClr val="595959"/>
              </a:buClr>
              <a:buSzPts val="900"/>
              <a:buFont typeface="Roboto"/>
              <a:buChar char="•"/>
            </a:pPr>
            <a:r>
              <a:rPr lang="en-US" sz="900" dirty="0">
                <a:solidFill>
                  <a:srgbClr val="595959"/>
                </a:solidFill>
                <a:latin typeface="Roboto"/>
                <a:ea typeface="Roboto"/>
                <a:cs typeface="Roboto"/>
                <a:sym typeface="Roboto"/>
              </a:rPr>
              <a:t>She wants to have an up-to-date resume.</a:t>
            </a:r>
            <a:endParaRPr sz="900" dirty="0">
              <a:solidFill>
                <a:srgbClr val="595959"/>
              </a:solidFill>
              <a:latin typeface="Roboto"/>
              <a:ea typeface="Roboto"/>
              <a:cs typeface="Roboto"/>
              <a:sym typeface="Roboto"/>
            </a:endParaRPr>
          </a:p>
        </p:txBody>
      </p:sp>
      <p:sp>
        <p:nvSpPr>
          <p:cNvPr id="60" name="Google Shape;60;p13"/>
          <p:cNvSpPr txBox="1"/>
          <p:nvPr/>
        </p:nvSpPr>
        <p:spPr>
          <a:xfrm>
            <a:off x="2482450" y="3173459"/>
            <a:ext cx="2830200" cy="623400"/>
          </a:xfrm>
          <a:prstGeom prst="rect">
            <a:avLst/>
          </a:prstGeom>
          <a:noFill/>
          <a:ln>
            <a:noFill/>
          </a:ln>
        </p:spPr>
        <p:txBody>
          <a:bodyPr spcFirstLastPara="1" wrap="square" lIns="68575" tIns="34275" rIns="68575" bIns="34275" anchor="t" anchorCtr="0">
            <a:noAutofit/>
          </a:bodyPr>
          <a:lstStyle/>
          <a:p>
            <a:pPr marL="215900" marR="0" lvl="0" indent="-209550" algn="l" rtl="0">
              <a:lnSpc>
                <a:spcPct val="100000"/>
              </a:lnSpc>
              <a:spcBef>
                <a:spcPts val="0"/>
              </a:spcBef>
              <a:spcAft>
                <a:spcPts val="0"/>
              </a:spcAft>
              <a:buClr>
                <a:srgbClr val="595959"/>
              </a:buClr>
              <a:buSzPts val="900"/>
              <a:buFont typeface="Roboto"/>
              <a:buChar char="•"/>
            </a:pPr>
            <a:r>
              <a:rPr lang="en-US" sz="900" dirty="0">
                <a:solidFill>
                  <a:srgbClr val="595959"/>
                </a:solidFill>
                <a:latin typeface="Roboto"/>
                <a:ea typeface="Roboto"/>
                <a:cs typeface="Roboto"/>
                <a:sym typeface="Roboto"/>
              </a:rPr>
              <a:t>Lacking an up-to-date resume.</a:t>
            </a:r>
          </a:p>
          <a:p>
            <a:pPr marL="6350" marR="0" lvl="0" algn="l" rtl="0">
              <a:lnSpc>
                <a:spcPct val="100000"/>
              </a:lnSpc>
              <a:spcBef>
                <a:spcPts val="0"/>
              </a:spcBef>
              <a:spcAft>
                <a:spcPts val="0"/>
              </a:spcAft>
              <a:buClr>
                <a:srgbClr val="595959"/>
              </a:buClr>
              <a:buSzPts val="900"/>
            </a:pPr>
            <a:endParaRPr lang="en-US" sz="900" dirty="0">
              <a:solidFill>
                <a:srgbClr val="595959"/>
              </a:solidFill>
              <a:latin typeface="Roboto"/>
              <a:ea typeface="Roboto"/>
              <a:cs typeface="Roboto"/>
              <a:sym typeface="Roboto"/>
            </a:endParaRPr>
          </a:p>
          <a:p>
            <a:pPr marL="215900" marR="0" lvl="0" indent="-209550" algn="l" rtl="0">
              <a:lnSpc>
                <a:spcPct val="100000"/>
              </a:lnSpc>
              <a:spcBef>
                <a:spcPts val="0"/>
              </a:spcBef>
              <a:spcAft>
                <a:spcPts val="0"/>
              </a:spcAft>
              <a:buClr>
                <a:srgbClr val="595959"/>
              </a:buClr>
              <a:buSzPts val="900"/>
              <a:buFont typeface="Roboto"/>
              <a:buChar char="•"/>
            </a:pPr>
            <a:r>
              <a:rPr lang="en-US" sz="900" dirty="0">
                <a:solidFill>
                  <a:srgbClr val="595959"/>
                </a:solidFill>
                <a:latin typeface="Roboto"/>
                <a:ea typeface="Roboto"/>
                <a:cs typeface="Roboto"/>
                <a:sym typeface="Roboto"/>
              </a:rPr>
              <a:t>Trying to get accurate salary information on the current job market but receiving conflicting information from various websites. </a:t>
            </a:r>
            <a:endParaRPr sz="900" dirty="0">
              <a:solidFill>
                <a:srgbClr val="595959"/>
              </a:solidFill>
              <a:latin typeface="Roboto"/>
              <a:ea typeface="Roboto"/>
              <a:cs typeface="Roboto"/>
              <a:sym typeface="Roboto"/>
            </a:endParaRPr>
          </a:p>
        </p:txBody>
      </p:sp>
      <p:sp>
        <p:nvSpPr>
          <p:cNvPr id="61" name="Google Shape;61;p13"/>
          <p:cNvSpPr txBox="1"/>
          <p:nvPr/>
        </p:nvSpPr>
        <p:spPr>
          <a:xfrm>
            <a:off x="2478318" y="4126068"/>
            <a:ext cx="2864100" cy="922800"/>
          </a:xfrm>
          <a:prstGeom prst="rect">
            <a:avLst/>
          </a:prstGeom>
          <a:noFill/>
          <a:ln>
            <a:noFill/>
          </a:ln>
        </p:spPr>
        <p:txBody>
          <a:bodyPr spcFirstLastPara="1" wrap="square" lIns="68575" tIns="34275" rIns="68575" bIns="34275" anchor="t" anchorCtr="0">
            <a:noAutofit/>
          </a:bodyPr>
          <a:lstStyle/>
          <a:p>
            <a:pPr marL="215900" marR="0" lvl="0" indent="-209550" algn="l" rtl="0">
              <a:lnSpc>
                <a:spcPct val="100000"/>
              </a:lnSpc>
              <a:spcBef>
                <a:spcPts val="0"/>
              </a:spcBef>
              <a:spcAft>
                <a:spcPts val="0"/>
              </a:spcAft>
              <a:buClr>
                <a:srgbClr val="595959"/>
              </a:buClr>
              <a:buSzPts val="900"/>
              <a:buFont typeface="Roboto"/>
              <a:buChar char="•"/>
            </a:pPr>
            <a:r>
              <a:rPr lang="en-US" sz="900" dirty="0">
                <a:solidFill>
                  <a:srgbClr val="595959"/>
                </a:solidFill>
                <a:latin typeface="Roboto"/>
                <a:ea typeface="Roboto"/>
                <a:cs typeface="Roboto"/>
                <a:sym typeface="Roboto"/>
              </a:rPr>
              <a:t>A way to identify accurate salary information from various metro areas.</a:t>
            </a:r>
          </a:p>
          <a:p>
            <a:pPr marL="215900" marR="0" lvl="0" indent="-209550" algn="l" rtl="0">
              <a:lnSpc>
                <a:spcPct val="100000"/>
              </a:lnSpc>
              <a:spcBef>
                <a:spcPts val="0"/>
              </a:spcBef>
              <a:spcAft>
                <a:spcPts val="0"/>
              </a:spcAft>
              <a:buClr>
                <a:srgbClr val="595959"/>
              </a:buClr>
              <a:buSzPts val="900"/>
              <a:buFont typeface="Roboto"/>
              <a:buChar char="•"/>
            </a:pPr>
            <a:endParaRPr lang="en-US" sz="900" dirty="0">
              <a:solidFill>
                <a:srgbClr val="595959"/>
              </a:solidFill>
              <a:latin typeface="Roboto"/>
              <a:ea typeface="Roboto"/>
              <a:cs typeface="Roboto"/>
              <a:sym typeface="Roboto"/>
            </a:endParaRPr>
          </a:p>
          <a:p>
            <a:pPr marL="215900" marR="0" lvl="0" indent="-209550" algn="l" rtl="0">
              <a:lnSpc>
                <a:spcPct val="100000"/>
              </a:lnSpc>
              <a:spcBef>
                <a:spcPts val="0"/>
              </a:spcBef>
              <a:spcAft>
                <a:spcPts val="0"/>
              </a:spcAft>
              <a:buClr>
                <a:srgbClr val="595959"/>
              </a:buClr>
              <a:buSzPts val="900"/>
              <a:buFont typeface="Roboto"/>
              <a:buChar char="•"/>
            </a:pPr>
            <a:r>
              <a:rPr lang="en-US" sz="900" dirty="0">
                <a:solidFill>
                  <a:srgbClr val="595959"/>
                </a:solidFill>
                <a:latin typeface="Roboto"/>
                <a:ea typeface="Roboto"/>
                <a:cs typeface="Roboto"/>
                <a:sym typeface="Roboto"/>
              </a:rPr>
              <a:t>Search for job postings based on user needs.</a:t>
            </a:r>
          </a:p>
          <a:p>
            <a:pPr marL="215900" marR="0" lvl="0" indent="-209550" algn="l" rtl="0">
              <a:lnSpc>
                <a:spcPct val="100000"/>
              </a:lnSpc>
              <a:spcBef>
                <a:spcPts val="0"/>
              </a:spcBef>
              <a:spcAft>
                <a:spcPts val="0"/>
              </a:spcAft>
              <a:buClr>
                <a:srgbClr val="595959"/>
              </a:buClr>
              <a:buSzPts val="900"/>
              <a:buFont typeface="Roboto"/>
              <a:buChar char="•"/>
            </a:pPr>
            <a:endParaRPr lang="en-US" sz="900" dirty="0">
              <a:solidFill>
                <a:srgbClr val="595959"/>
              </a:solidFill>
              <a:latin typeface="Roboto"/>
              <a:ea typeface="Roboto"/>
              <a:cs typeface="Roboto"/>
              <a:sym typeface="Roboto"/>
            </a:endParaRPr>
          </a:p>
          <a:p>
            <a:pPr marL="215900" marR="0" lvl="0" indent="-209550" algn="l" rtl="0">
              <a:lnSpc>
                <a:spcPct val="100000"/>
              </a:lnSpc>
              <a:spcBef>
                <a:spcPts val="0"/>
              </a:spcBef>
              <a:spcAft>
                <a:spcPts val="0"/>
              </a:spcAft>
              <a:buClr>
                <a:srgbClr val="595959"/>
              </a:buClr>
              <a:buSzPts val="900"/>
              <a:buFont typeface="Roboto"/>
              <a:buChar char="•"/>
            </a:pPr>
            <a:r>
              <a:rPr lang="en-US" sz="900" dirty="0">
                <a:solidFill>
                  <a:srgbClr val="595959"/>
                </a:solidFill>
                <a:latin typeface="Roboto"/>
                <a:ea typeface="Roboto"/>
                <a:cs typeface="Roboto"/>
                <a:sym typeface="Roboto"/>
              </a:rPr>
              <a:t>Create an updated resume.</a:t>
            </a:r>
          </a:p>
          <a:p>
            <a:pPr marL="215900" marR="0" lvl="0" indent="0" algn="l" rtl="0">
              <a:lnSpc>
                <a:spcPct val="100000"/>
              </a:lnSpc>
              <a:spcBef>
                <a:spcPts val="0"/>
              </a:spcBef>
              <a:spcAft>
                <a:spcPts val="0"/>
              </a:spcAft>
              <a:buNone/>
            </a:pPr>
            <a:endParaRPr sz="900" dirty="0">
              <a:solidFill>
                <a:srgbClr val="595959"/>
              </a:solidFill>
              <a:latin typeface="Roboto"/>
              <a:ea typeface="Roboto"/>
              <a:cs typeface="Roboto"/>
              <a:sym typeface="Roboto"/>
            </a:endParaRPr>
          </a:p>
        </p:txBody>
      </p:sp>
      <p:sp>
        <p:nvSpPr>
          <p:cNvPr id="62" name="Google Shape;62;p13"/>
          <p:cNvSpPr txBox="1"/>
          <p:nvPr/>
        </p:nvSpPr>
        <p:spPr>
          <a:xfrm>
            <a:off x="5407926" y="694628"/>
            <a:ext cx="3375600" cy="2307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100" dirty="0">
                <a:solidFill>
                  <a:srgbClr val="FF2906"/>
                </a:solidFill>
                <a:latin typeface="Roboto Light"/>
                <a:ea typeface="Roboto Light"/>
                <a:cs typeface="Roboto Light"/>
                <a:sym typeface="Roboto Light"/>
              </a:rPr>
              <a:t>PRIMARY USAGE SCENARIOS</a:t>
            </a:r>
            <a:endParaRPr sz="1100" dirty="0">
              <a:solidFill>
                <a:srgbClr val="FF2906"/>
              </a:solidFill>
              <a:latin typeface="Roboto Light"/>
              <a:ea typeface="Roboto Light"/>
              <a:cs typeface="Roboto Light"/>
              <a:sym typeface="Roboto Light"/>
            </a:endParaRPr>
          </a:p>
        </p:txBody>
      </p:sp>
      <p:sp>
        <p:nvSpPr>
          <p:cNvPr id="63" name="Google Shape;63;p13"/>
          <p:cNvSpPr txBox="1"/>
          <p:nvPr/>
        </p:nvSpPr>
        <p:spPr>
          <a:xfrm>
            <a:off x="2421725" y="706375"/>
            <a:ext cx="3054300" cy="1177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US" sz="900" dirty="0">
                <a:solidFill>
                  <a:srgbClr val="595959"/>
                </a:solidFill>
                <a:latin typeface="Roboto"/>
                <a:ea typeface="Roboto"/>
                <a:cs typeface="Roboto"/>
                <a:sym typeface="Roboto"/>
              </a:rPr>
              <a:t>Tiffany is looking to boost her career and salary. She is actively looking at job postings through various websites.</a:t>
            </a:r>
          </a:p>
          <a:p>
            <a:pPr marL="0" marR="0" lvl="0" indent="0" algn="l" rtl="0">
              <a:spcBef>
                <a:spcPts val="0"/>
              </a:spcBef>
              <a:spcAft>
                <a:spcPts val="0"/>
              </a:spcAft>
              <a:buNone/>
            </a:pPr>
            <a:endParaRPr lang="en-US" sz="900" dirty="0">
              <a:solidFill>
                <a:srgbClr val="595959"/>
              </a:solidFill>
              <a:latin typeface="Roboto"/>
              <a:ea typeface="Roboto"/>
              <a:cs typeface="Roboto"/>
              <a:sym typeface="Roboto"/>
            </a:endParaRPr>
          </a:p>
          <a:p>
            <a:pPr marL="0" marR="0" lvl="0" indent="0" algn="l" rtl="0">
              <a:spcBef>
                <a:spcPts val="0"/>
              </a:spcBef>
              <a:spcAft>
                <a:spcPts val="0"/>
              </a:spcAft>
              <a:buNone/>
            </a:pPr>
            <a:r>
              <a:rPr lang="en-US" sz="900" dirty="0">
                <a:solidFill>
                  <a:srgbClr val="595959"/>
                </a:solidFill>
                <a:latin typeface="Roboto"/>
                <a:ea typeface="Roboto"/>
                <a:cs typeface="Roboto"/>
                <a:sym typeface="Roboto"/>
              </a:rPr>
              <a:t>She hasn’t updated her resume for several years and finds it challenging to determine her next career move and salary expectations.</a:t>
            </a:r>
          </a:p>
          <a:p>
            <a:pPr marL="0" marR="0" lvl="0" indent="0" algn="l" rtl="0">
              <a:spcBef>
                <a:spcPts val="0"/>
              </a:spcBef>
              <a:spcAft>
                <a:spcPts val="0"/>
              </a:spcAft>
              <a:buNone/>
            </a:pPr>
            <a:endParaRPr lang="en-US" sz="900" dirty="0">
              <a:solidFill>
                <a:srgbClr val="595959"/>
              </a:solidFill>
              <a:latin typeface="Roboto"/>
              <a:ea typeface="Roboto"/>
              <a:cs typeface="Roboto"/>
              <a:sym typeface="Roboto"/>
            </a:endParaRPr>
          </a:p>
          <a:p>
            <a:pPr marL="0" marR="0" lvl="0" indent="0" algn="l" rtl="0">
              <a:spcBef>
                <a:spcPts val="0"/>
              </a:spcBef>
              <a:spcAft>
                <a:spcPts val="0"/>
              </a:spcAft>
              <a:buNone/>
            </a:pPr>
            <a:endParaRPr sz="900" dirty="0">
              <a:solidFill>
                <a:srgbClr val="595959"/>
              </a:solidFill>
              <a:latin typeface="Roboto"/>
              <a:ea typeface="Roboto"/>
              <a:cs typeface="Roboto"/>
              <a:sym typeface="Roboto"/>
            </a:endParaRPr>
          </a:p>
        </p:txBody>
      </p:sp>
      <p:sp>
        <p:nvSpPr>
          <p:cNvPr id="64" name="Google Shape;64;p13"/>
          <p:cNvSpPr txBox="1"/>
          <p:nvPr/>
        </p:nvSpPr>
        <p:spPr>
          <a:xfrm>
            <a:off x="5414424" y="975150"/>
            <a:ext cx="1411576" cy="39171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Provide Accurate Salary Data</a:t>
            </a:r>
            <a:br>
              <a:rPr lang="en" sz="800" b="1" dirty="0"/>
            </a:br>
            <a:endParaRPr lang="en" sz="800" b="1" dirty="0">
              <a:solidFill>
                <a:srgbClr val="666666"/>
              </a:solidFill>
            </a:endParaRPr>
          </a:p>
          <a:p>
            <a:pPr marL="0" marR="0" lvl="0" indent="0" algn="l" rtl="0">
              <a:lnSpc>
                <a:spcPct val="150000"/>
              </a:lnSpc>
              <a:spcBef>
                <a:spcPts val="0"/>
              </a:spcBef>
              <a:spcAft>
                <a:spcPts val="0"/>
              </a:spcAft>
              <a:buNone/>
            </a:pPr>
            <a:endParaRPr lang="en" sz="800" b="1" dirty="0">
              <a:solidFill>
                <a:srgbClr val="666666"/>
              </a:solidFill>
            </a:endParaRPr>
          </a:p>
          <a:p>
            <a:pPr marL="0" marR="0" lvl="0" indent="0" algn="l" rtl="0">
              <a:lnSpc>
                <a:spcPct val="150000"/>
              </a:lnSpc>
              <a:spcBef>
                <a:spcPts val="0"/>
              </a:spcBef>
              <a:spcAft>
                <a:spcPts val="0"/>
              </a:spcAft>
              <a:buNone/>
            </a:pPr>
            <a:endParaRPr lang="en" sz="800" b="1" dirty="0">
              <a:solidFill>
                <a:schemeClr val="tx1"/>
              </a:solidFill>
            </a:endParaRPr>
          </a:p>
          <a:p>
            <a:pPr marL="0" marR="0" lvl="0" indent="0" algn="l" rtl="0">
              <a:lnSpc>
                <a:spcPct val="150000"/>
              </a:lnSpc>
              <a:spcBef>
                <a:spcPts val="0"/>
              </a:spcBef>
              <a:spcAft>
                <a:spcPts val="0"/>
              </a:spcAft>
              <a:buNone/>
            </a:pPr>
            <a:endParaRPr lang="en" sz="800" b="1" dirty="0">
              <a:solidFill>
                <a:schemeClr val="tx1"/>
              </a:solidFill>
            </a:endParaRPr>
          </a:p>
          <a:p>
            <a:pPr marL="0" marR="0" lvl="0" indent="0" algn="l" rtl="0">
              <a:lnSpc>
                <a:spcPct val="150000"/>
              </a:lnSpc>
              <a:spcBef>
                <a:spcPts val="0"/>
              </a:spcBef>
              <a:spcAft>
                <a:spcPts val="0"/>
              </a:spcAft>
              <a:buNone/>
            </a:pPr>
            <a:r>
              <a:rPr lang="en" sz="800" b="1" dirty="0">
                <a:solidFill>
                  <a:schemeClr val="tx1"/>
                </a:solidFill>
              </a:rPr>
              <a:t>Estimate User’s Potential Salary</a:t>
            </a:r>
            <a:endParaRPr sz="800" b="1" dirty="0">
              <a:solidFill>
                <a:schemeClr val="tx1"/>
              </a:solidFill>
            </a:endParaRPr>
          </a:p>
          <a:p>
            <a:pPr marL="0" marR="0" lvl="0" indent="0" algn="l" rtl="0">
              <a:lnSpc>
                <a:spcPct val="150000"/>
              </a:lnSpc>
              <a:spcBef>
                <a:spcPts val="0"/>
              </a:spcBef>
              <a:spcAft>
                <a:spcPts val="0"/>
              </a:spcAft>
              <a:buNone/>
            </a:pPr>
            <a:endParaRPr sz="800" b="1" dirty="0">
              <a:solidFill>
                <a:schemeClr val="tx1"/>
              </a:solidFill>
            </a:endParaRPr>
          </a:p>
          <a:p>
            <a:pPr marL="0" marR="0" lvl="0" indent="0" algn="l" rtl="0">
              <a:lnSpc>
                <a:spcPct val="150000"/>
              </a:lnSpc>
              <a:spcBef>
                <a:spcPts val="0"/>
              </a:spcBef>
              <a:spcAft>
                <a:spcPts val="0"/>
              </a:spcAft>
              <a:buNone/>
            </a:pPr>
            <a:endParaRPr sz="800" b="1" dirty="0">
              <a:solidFill>
                <a:schemeClr val="tx1"/>
              </a:solidFill>
            </a:endParaRPr>
          </a:p>
          <a:p>
            <a:pPr marL="0" marR="0" lvl="0" indent="0" algn="l" rtl="0">
              <a:lnSpc>
                <a:spcPct val="150000"/>
              </a:lnSpc>
              <a:spcBef>
                <a:spcPts val="0"/>
              </a:spcBef>
              <a:spcAft>
                <a:spcPts val="0"/>
              </a:spcAft>
              <a:buNone/>
            </a:pPr>
            <a:r>
              <a:rPr lang="en" sz="800" b="1" dirty="0">
                <a:solidFill>
                  <a:schemeClr val="tx1"/>
                </a:solidFill>
              </a:rPr>
              <a:t>Guide User In Resume Creator</a:t>
            </a:r>
          </a:p>
          <a:p>
            <a:pPr marL="0" marR="0" lvl="0" indent="0" algn="l" rtl="0">
              <a:lnSpc>
                <a:spcPct val="150000"/>
              </a:lnSpc>
              <a:spcBef>
                <a:spcPts val="0"/>
              </a:spcBef>
              <a:spcAft>
                <a:spcPts val="0"/>
              </a:spcAft>
              <a:buNone/>
            </a:pPr>
            <a:endParaRPr lang="en" sz="800" b="1" dirty="0">
              <a:solidFill>
                <a:schemeClr val="tx1"/>
              </a:solidFill>
            </a:endParaRPr>
          </a:p>
          <a:p>
            <a:pPr marL="0" marR="0" lvl="0" indent="0" algn="l" rtl="0">
              <a:lnSpc>
                <a:spcPct val="150000"/>
              </a:lnSpc>
              <a:spcBef>
                <a:spcPts val="0"/>
              </a:spcBef>
              <a:spcAft>
                <a:spcPts val="0"/>
              </a:spcAft>
              <a:buNone/>
            </a:pPr>
            <a:br>
              <a:rPr lang="en" sz="800" dirty="0">
                <a:solidFill>
                  <a:schemeClr val="tx1"/>
                </a:solidFill>
              </a:rPr>
            </a:br>
            <a:r>
              <a:rPr lang="en" sz="800" b="1" dirty="0">
                <a:solidFill>
                  <a:schemeClr val="tx1"/>
                </a:solidFill>
              </a:rPr>
              <a:t>Conduct Job Posting Search Via Profile Data or By User’s Specifications</a:t>
            </a:r>
            <a:endParaRPr sz="800" dirty="0">
              <a:solidFill>
                <a:schemeClr val="tx1"/>
              </a:solidFill>
            </a:endParaRPr>
          </a:p>
        </p:txBody>
      </p:sp>
      <p:sp>
        <p:nvSpPr>
          <p:cNvPr id="65" name="Google Shape;65;p13"/>
          <p:cNvSpPr txBox="1"/>
          <p:nvPr/>
        </p:nvSpPr>
        <p:spPr>
          <a:xfrm>
            <a:off x="6749875" y="1161419"/>
            <a:ext cx="2030400" cy="11151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needs to search for accurate salary data for her next career move. She needs a site that can centralize all the information into a single sample size to get accurate information for her metropolitan area.</a:t>
            </a:r>
            <a:br>
              <a:rPr lang="en" sz="900" dirty="0">
                <a:solidFill>
                  <a:srgbClr val="595959"/>
                </a:solidFill>
                <a:latin typeface="Roboto"/>
                <a:ea typeface="Roboto"/>
                <a:cs typeface="Roboto"/>
                <a:sym typeface="Roboto"/>
              </a:rPr>
            </a:br>
            <a:br>
              <a:rPr lang="en" sz="900" dirty="0">
                <a:solidFill>
                  <a:srgbClr val="595959"/>
                </a:solidFill>
                <a:latin typeface="Roboto"/>
                <a:ea typeface="Roboto"/>
                <a:cs typeface="Roboto"/>
                <a:sym typeface="Roboto"/>
              </a:rPr>
            </a:br>
            <a:br>
              <a:rPr lang="en" sz="900" dirty="0">
                <a:solidFill>
                  <a:srgbClr val="595959"/>
                </a:solidFill>
                <a:latin typeface="Roboto"/>
                <a:ea typeface="Roboto"/>
                <a:cs typeface="Roboto"/>
                <a:sym typeface="Roboto"/>
              </a:rPr>
            </a:br>
            <a:br>
              <a:rPr lang="en" sz="900" dirty="0">
                <a:solidFill>
                  <a:srgbClr val="595959"/>
                </a:solidFill>
                <a:latin typeface="Roboto"/>
                <a:ea typeface="Roboto"/>
                <a:cs typeface="Roboto"/>
                <a:sym typeface="Roboto"/>
              </a:rPr>
            </a:br>
            <a:endParaRPr sz="900" dirty="0">
              <a:solidFill>
                <a:srgbClr val="595959"/>
              </a:solidFill>
              <a:latin typeface="Roboto"/>
              <a:ea typeface="Roboto"/>
              <a:cs typeface="Roboto"/>
              <a:sym typeface="Roboto"/>
            </a:endParaRPr>
          </a:p>
        </p:txBody>
      </p:sp>
      <p:sp>
        <p:nvSpPr>
          <p:cNvPr id="66" name="Google Shape;66;p13"/>
          <p:cNvSpPr/>
          <p:nvPr/>
        </p:nvSpPr>
        <p:spPr>
          <a:xfrm>
            <a:off x="149281" y="2837390"/>
            <a:ext cx="2269200" cy="692400"/>
          </a:xfrm>
          <a:prstGeom prst="rect">
            <a:avLst/>
          </a:prstGeom>
          <a:noFill/>
          <a:ln>
            <a:noFill/>
          </a:ln>
        </p:spPr>
        <p:txBody>
          <a:bodyPr spcFirstLastPara="1" wrap="square" lIns="68575" tIns="34275" rIns="68575" bIns="34275" anchor="t" anchorCtr="0">
            <a:noAutofit/>
          </a:bodyPr>
          <a:lstStyle/>
          <a:p>
            <a:pPr marL="63500" marR="0" lvl="0" indent="-63500" algn="l" rtl="0">
              <a:spcBef>
                <a:spcPts val="0"/>
              </a:spcBef>
              <a:spcAft>
                <a:spcPts val="0"/>
              </a:spcAft>
              <a:buNone/>
            </a:pPr>
            <a:r>
              <a:rPr lang="en" i="1" dirty="0">
                <a:latin typeface="Roboto"/>
                <a:ea typeface="Roboto"/>
                <a:cs typeface="Roboto"/>
                <a:sym typeface="Roboto"/>
              </a:rPr>
              <a:t>“It is important to have a salary value that matches my skillset based on the market’s demand. I need access to an app that provides me accurate salary data.</a:t>
            </a:r>
            <a:r>
              <a:rPr lang="en" sz="1400" i="1" dirty="0">
                <a:solidFill>
                  <a:srgbClr val="000000"/>
                </a:solidFill>
                <a:latin typeface="Roboto"/>
                <a:ea typeface="Roboto"/>
                <a:cs typeface="Roboto"/>
                <a:sym typeface="Roboto"/>
              </a:rPr>
              <a:t>”</a:t>
            </a:r>
            <a:br>
              <a:rPr lang="en" sz="1400" i="1" dirty="0">
                <a:solidFill>
                  <a:srgbClr val="000000"/>
                </a:solidFill>
                <a:latin typeface="Roboto"/>
                <a:ea typeface="Roboto"/>
                <a:cs typeface="Roboto"/>
                <a:sym typeface="Roboto"/>
              </a:rPr>
            </a:br>
            <a:endParaRPr sz="1400" i="1" dirty="0">
              <a:solidFill>
                <a:srgbClr val="000000"/>
              </a:solidFill>
              <a:latin typeface="Roboto"/>
              <a:ea typeface="Roboto"/>
              <a:cs typeface="Roboto"/>
              <a:sym typeface="Roboto"/>
            </a:endParaRPr>
          </a:p>
          <a:p>
            <a:pPr marL="63500" marR="0" lvl="0" indent="-63500" algn="l" rtl="0">
              <a:spcBef>
                <a:spcPts val="0"/>
              </a:spcBef>
              <a:spcAft>
                <a:spcPts val="0"/>
              </a:spcAft>
              <a:buNone/>
            </a:pPr>
            <a:r>
              <a:rPr lang="en" i="1" dirty="0">
                <a:solidFill>
                  <a:srgbClr val="999999"/>
                </a:solidFill>
                <a:latin typeface="Roboto"/>
                <a:ea typeface="Roboto"/>
                <a:cs typeface="Roboto"/>
                <a:sym typeface="Roboto"/>
              </a:rPr>
              <a:t>-- Average Job Seeker Tiffany</a:t>
            </a:r>
            <a:endParaRPr i="1" dirty="0">
              <a:solidFill>
                <a:srgbClr val="999999"/>
              </a:solidFill>
              <a:latin typeface="Roboto"/>
              <a:ea typeface="Roboto"/>
              <a:cs typeface="Roboto"/>
              <a:sym typeface="Roboto"/>
            </a:endParaRPr>
          </a:p>
        </p:txBody>
      </p:sp>
      <p:sp>
        <p:nvSpPr>
          <p:cNvPr id="67" name="Google Shape;67;p13"/>
          <p:cNvSpPr txBox="1"/>
          <p:nvPr/>
        </p:nvSpPr>
        <p:spPr>
          <a:xfrm>
            <a:off x="122174" y="58050"/>
            <a:ext cx="8973951"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000" b="1" dirty="0">
                <a:solidFill>
                  <a:srgbClr val="FFFFFF"/>
                </a:solidFill>
                <a:latin typeface="Roboto"/>
                <a:ea typeface="Roboto"/>
                <a:cs typeface="Roboto"/>
                <a:sym typeface="Roboto"/>
              </a:rPr>
              <a:t>Salary Data and Job Search Persona and Scenarios: </a:t>
            </a:r>
            <a:r>
              <a:rPr lang="en" sz="2000" b="1" dirty="0">
                <a:solidFill>
                  <a:srgbClr val="999999"/>
                </a:solidFill>
                <a:latin typeface="Roboto"/>
                <a:ea typeface="Roboto"/>
                <a:cs typeface="Roboto"/>
                <a:sym typeface="Roboto"/>
              </a:rPr>
              <a:t>Average Job Seeker</a:t>
            </a:r>
            <a:endParaRPr sz="2000" b="1" dirty="0">
              <a:solidFill>
                <a:srgbClr val="999999"/>
              </a:solidFill>
              <a:latin typeface="Roboto"/>
              <a:ea typeface="Roboto"/>
              <a:cs typeface="Roboto"/>
              <a:sym typeface="Roboto"/>
            </a:endParaRPr>
          </a:p>
        </p:txBody>
      </p:sp>
      <p:sp>
        <p:nvSpPr>
          <p:cNvPr id="68" name="Google Shape;68;p13"/>
          <p:cNvSpPr txBox="1"/>
          <p:nvPr/>
        </p:nvSpPr>
        <p:spPr>
          <a:xfrm>
            <a:off x="6749875" y="2155078"/>
            <a:ext cx="2116800" cy="11151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br>
              <a:rPr lang="en" sz="900" dirty="0">
                <a:solidFill>
                  <a:srgbClr val="595959"/>
                </a:solidFill>
                <a:latin typeface="Roboto"/>
                <a:ea typeface="Roboto"/>
                <a:cs typeface="Roboto"/>
                <a:sym typeface="Roboto"/>
              </a:rPr>
            </a:br>
            <a:r>
              <a:rPr lang="en" sz="900" dirty="0">
                <a:solidFill>
                  <a:srgbClr val="595959"/>
                </a:solidFill>
                <a:latin typeface="Roboto"/>
                <a:ea typeface="Roboto"/>
                <a:cs typeface="Roboto"/>
                <a:sym typeface="Roboto"/>
              </a:rPr>
              <a:t>Tiffany needs understand what her salary is based on her experience, degree, and certifications for her metropolitan area.</a:t>
            </a:r>
            <a:endParaRPr sz="900" dirty="0">
              <a:solidFill>
                <a:srgbClr val="595959"/>
              </a:solidFill>
              <a:latin typeface="Roboto"/>
              <a:ea typeface="Roboto"/>
              <a:cs typeface="Roboto"/>
              <a:sym typeface="Roboto"/>
            </a:endParaRPr>
          </a:p>
        </p:txBody>
      </p:sp>
      <p:sp>
        <p:nvSpPr>
          <p:cNvPr id="69" name="Google Shape;69;p13"/>
          <p:cNvSpPr txBox="1"/>
          <p:nvPr/>
        </p:nvSpPr>
        <p:spPr>
          <a:xfrm>
            <a:off x="6744738" y="3726656"/>
            <a:ext cx="2116800" cy="11151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needs to be able to update her profile with her latest qualifications and skill sets. Then use this information to search for job postings. In addtion, she needs to be able to conduct her own job posting search based on her preferences.</a:t>
            </a:r>
            <a:br>
              <a:rPr lang="en" sz="900" dirty="0">
                <a:solidFill>
                  <a:srgbClr val="595959"/>
                </a:solidFill>
                <a:latin typeface="Roboto"/>
                <a:ea typeface="Roboto"/>
                <a:cs typeface="Roboto"/>
                <a:sym typeface="Roboto"/>
              </a:rPr>
            </a:br>
            <a:endParaRPr sz="900" dirty="0">
              <a:solidFill>
                <a:srgbClr val="595959"/>
              </a:solidFill>
              <a:latin typeface="Roboto"/>
              <a:ea typeface="Roboto"/>
              <a:cs typeface="Roboto"/>
              <a:sym typeface="Roboto"/>
            </a:endParaRPr>
          </a:p>
          <a:p>
            <a:pPr marL="0" marR="0" lvl="0" indent="0" algn="l" rtl="0">
              <a:spcBef>
                <a:spcPts val="0"/>
              </a:spcBef>
              <a:spcAft>
                <a:spcPts val="0"/>
              </a:spcAft>
              <a:buNone/>
            </a:pPr>
            <a:br>
              <a:rPr lang="en" sz="900" dirty="0">
                <a:solidFill>
                  <a:srgbClr val="595959"/>
                </a:solidFill>
                <a:latin typeface="Roboto"/>
                <a:ea typeface="Roboto"/>
                <a:cs typeface="Roboto"/>
                <a:sym typeface="Roboto"/>
              </a:rPr>
            </a:br>
            <a:br>
              <a:rPr lang="en" sz="900" dirty="0">
                <a:solidFill>
                  <a:srgbClr val="595959"/>
                </a:solidFill>
                <a:latin typeface="Roboto"/>
                <a:ea typeface="Roboto"/>
                <a:cs typeface="Roboto"/>
                <a:sym typeface="Roboto"/>
              </a:rPr>
            </a:br>
            <a:br>
              <a:rPr lang="en" sz="900" dirty="0">
                <a:solidFill>
                  <a:srgbClr val="595959"/>
                </a:solidFill>
                <a:latin typeface="Roboto"/>
                <a:ea typeface="Roboto"/>
                <a:cs typeface="Roboto"/>
                <a:sym typeface="Roboto"/>
              </a:rPr>
            </a:br>
            <a:br>
              <a:rPr lang="en" sz="900" dirty="0">
                <a:solidFill>
                  <a:srgbClr val="595959"/>
                </a:solidFill>
                <a:latin typeface="Roboto"/>
                <a:ea typeface="Roboto"/>
                <a:cs typeface="Roboto"/>
                <a:sym typeface="Roboto"/>
              </a:rPr>
            </a:br>
            <a:endParaRPr sz="900" dirty="0">
              <a:solidFill>
                <a:srgbClr val="595959"/>
              </a:solidFill>
              <a:latin typeface="Roboto"/>
              <a:ea typeface="Roboto"/>
              <a:cs typeface="Roboto"/>
              <a:sym typeface="Roboto"/>
            </a:endParaRPr>
          </a:p>
        </p:txBody>
      </p:sp>
      <p:pic>
        <p:nvPicPr>
          <p:cNvPr id="3" name="Picture 2" descr="Smiling woman entrepreneur">
            <a:extLst>
              <a:ext uri="{FF2B5EF4-FFF2-40B4-BE49-F238E27FC236}">
                <a16:creationId xmlns:a16="http://schemas.microsoft.com/office/drawing/2014/main" id="{818E1026-88B6-61DD-B5A0-D99C156FBAAC}"/>
              </a:ext>
            </a:extLst>
          </p:cNvPr>
          <p:cNvPicPr>
            <a:picLocks noChangeAspect="1"/>
          </p:cNvPicPr>
          <p:nvPr/>
        </p:nvPicPr>
        <p:blipFill>
          <a:blip r:embed="rId3"/>
          <a:stretch>
            <a:fillRect/>
          </a:stretch>
        </p:blipFill>
        <p:spPr>
          <a:xfrm>
            <a:off x="152400" y="1025113"/>
            <a:ext cx="2081568" cy="1387712"/>
          </a:xfrm>
          <a:prstGeom prst="rect">
            <a:avLst/>
          </a:prstGeom>
        </p:spPr>
      </p:pic>
      <p:sp>
        <p:nvSpPr>
          <p:cNvPr id="5" name="Google Shape;68;p13">
            <a:extLst>
              <a:ext uri="{FF2B5EF4-FFF2-40B4-BE49-F238E27FC236}">
                <a16:creationId xmlns:a16="http://schemas.microsoft.com/office/drawing/2014/main" id="{BD3B81F1-635D-19D0-913C-2122444059EA}"/>
              </a:ext>
            </a:extLst>
          </p:cNvPr>
          <p:cNvSpPr txBox="1"/>
          <p:nvPr/>
        </p:nvSpPr>
        <p:spPr>
          <a:xfrm>
            <a:off x="6749875" y="2900190"/>
            <a:ext cx="2116800" cy="11151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br>
              <a:rPr lang="en" sz="900" dirty="0">
                <a:solidFill>
                  <a:srgbClr val="595959"/>
                </a:solidFill>
                <a:latin typeface="Roboto"/>
                <a:ea typeface="Roboto"/>
                <a:cs typeface="Roboto"/>
                <a:sym typeface="Roboto"/>
              </a:rPr>
            </a:br>
            <a:r>
              <a:rPr lang="en" sz="900" dirty="0">
                <a:solidFill>
                  <a:srgbClr val="595959"/>
                </a:solidFill>
                <a:latin typeface="Roboto"/>
                <a:ea typeface="Roboto"/>
                <a:cs typeface="Roboto"/>
                <a:sym typeface="Roboto"/>
              </a:rPr>
              <a:t>Tiffany needs to create an up-to-date resume template and use current market terminology.</a:t>
            </a:r>
            <a:endParaRPr sz="900" dirty="0">
              <a:solidFill>
                <a:srgbClr val="595959"/>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5" name="Google Shape;75;p14"/>
          <p:cNvSpPr/>
          <p:nvPr/>
        </p:nvSpPr>
        <p:spPr>
          <a:xfrm>
            <a:off x="0" y="0"/>
            <a:ext cx="9144000" cy="583500"/>
          </a:xfrm>
          <a:prstGeom prst="rect">
            <a:avLst/>
          </a:prstGeom>
          <a:solidFill>
            <a:srgbClr val="21212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Arial"/>
              <a:ea typeface="Arial"/>
              <a:cs typeface="Arial"/>
              <a:sym typeface="Arial"/>
            </a:endParaRPr>
          </a:p>
        </p:txBody>
      </p:sp>
      <p:sp>
        <p:nvSpPr>
          <p:cNvPr id="76" name="Google Shape;76;p14"/>
          <p:cNvSpPr txBox="1"/>
          <p:nvPr/>
        </p:nvSpPr>
        <p:spPr>
          <a:xfrm>
            <a:off x="2427990" y="702080"/>
            <a:ext cx="3375600" cy="2307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100">
                <a:solidFill>
                  <a:srgbClr val="FF2906"/>
                </a:solidFill>
                <a:latin typeface="Roboto Light"/>
                <a:ea typeface="Roboto Light"/>
                <a:cs typeface="Roboto Light"/>
                <a:sym typeface="Roboto Light"/>
              </a:rPr>
              <a:t>PRIMARY USE CASE</a:t>
            </a:r>
            <a:endParaRPr sz="1100">
              <a:solidFill>
                <a:srgbClr val="FF2906"/>
              </a:solidFill>
              <a:latin typeface="Roboto Light"/>
              <a:ea typeface="Roboto Light"/>
              <a:cs typeface="Roboto Light"/>
              <a:sym typeface="Roboto Light"/>
            </a:endParaRPr>
          </a:p>
        </p:txBody>
      </p:sp>
      <p:sp>
        <p:nvSpPr>
          <p:cNvPr id="77" name="Google Shape;77;p14"/>
          <p:cNvSpPr txBox="1"/>
          <p:nvPr/>
        </p:nvSpPr>
        <p:spPr>
          <a:xfrm>
            <a:off x="2402175" y="965238"/>
            <a:ext cx="1350000" cy="2307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Average Job Seeker</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78" name="Google Shape;78;p14"/>
          <p:cNvSpPr txBox="1"/>
          <p:nvPr/>
        </p:nvSpPr>
        <p:spPr>
          <a:xfrm>
            <a:off x="3738422" y="989115"/>
            <a:ext cx="4839000" cy="16395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is at her home office starting her job market search. She heard about SalaryData.com and thought to give it a try. She types in the URL </a:t>
            </a:r>
            <a:r>
              <a:rPr lang="en" sz="900" dirty="0">
                <a:solidFill>
                  <a:srgbClr val="595959"/>
                </a:solidFill>
                <a:latin typeface="Roboto"/>
                <a:ea typeface="Roboto"/>
                <a:cs typeface="Roboto"/>
                <a:sym typeface="Roboto"/>
                <a:hlinkClick r:id="rId3"/>
              </a:rPr>
              <a:t>https://SalayData.com</a:t>
            </a:r>
            <a:r>
              <a:rPr lang="en" sz="900" dirty="0">
                <a:solidFill>
                  <a:srgbClr val="595959"/>
                </a:solidFill>
                <a:latin typeface="Roboto"/>
                <a:ea typeface="Roboto"/>
                <a:cs typeface="Roboto"/>
                <a:sym typeface="Roboto"/>
              </a:rPr>
              <a:t>.</a:t>
            </a:r>
            <a:endParaRPr sz="900" dirty="0">
              <a:solidFill>
                <a:srgbClr val="595959"/>
              </a:solidFill>
              <a:latin typeface="Roboto"/>
              <a:ea typeface="Roboto"/>
              <a:cs typeface="Roboto"/>
              <a:sym typeface="Roboto"/>
            </a:endParaRPr>
          </a:p>
        </p:txBody>
      </p:sp>
      <p:sp>
        <p:nvSpPr>
          <p:cNvPr id="79" name="Google Shape;79;p14"/>
          <p:cNvSpPr/>
          <p:nvPr/>
        </p:nvSpPr>
        <p:spPr>
          <a:xfrm>
            <a:off x="152400" y="2851290"/>
            <a:ext cx="2269200" cy="692400"/>
          </a:xfrm>
          <a:prstGeom prst="rect">
            <a:avLst/>
          </a:prstGeom>
          <a:noFill/>
          <a:ln>
            <a:noFill/>
          </a:ln>
        </p:spPr>
        <p:txBody>
          <a:bodyPr spcFirstLastPara="1" wrap="square" lIns="68575" tIns="34275" rIns="68575" bIns="34275" anchor="t" anchorCtr="0">
            <a:noAutofit/>
          </a:bodyPr>
          <a:lstStyle/>
          <a:p>
            <a:pPr marL="63500" marR="0" lvl="0" indent="-63500" algn="l" rtl="0">
              <a:spcBef>
                <a:spcPts val="0"/>
              </a:spcBef>
              <a:spcAft>
                <a:spcPts val="0"/>
              </a:spcAft>
              <a:buNone/>
            </a:pPr>
            <a:r>
              <a:rPr lang="en" i="1" dirty="0">
                <a:latin typeface="Roboto"/>
                <a:ea typeface="Roboto"/>
                <a:cs typeface="Roboto"/>
                <a:sym typeface="Roboto"/>
              </a:rPr>
              <a:t>“It is important to have a salary value that matches my skillset based on the market’s demand. I need access to an app that provides me accurate salary data.</a:t>
            </a:r>
            <a:r>
              <a:rPr lang="en" sz="1400" i="1" dirty="0">
                <a:solidFill>
                  <a:srgbClr val="000000"/>
                </a:solidFill>
                <a:latin typeface="Roboto"/>
                <a:ea typeface="Roboto"/>
                <a:cs typeface="Roboto"/>
                <a:sym typeface="Roboto"/>
              </a:rPr>
              <a:t>”</a:t>
            </a:r>
            <a:br>
              <a:rPr lang="en-US" sz="1400" i="1" dirty="0">
                <a:solidFill>
                  <a:srgbClr val="000000"/>
                </a:solidFill>
                <a:latin typeface="Roboto"/>
                <a:ea typeface="Roboto"/>
                <a:cs typeface="Roboto"/>
                <a:sym typeface="Roboto"/>
              </a:rPr>
            </a:br>
            <a:endParaRPr lang="en-US" sz="1400" i="1" dirty="0">
              <a:solidFill>
                <a:srgbClr val="000000"/>
              </a:solidFill>
              <a:latin typeface="Roboto"/>
              <a:ea typeface="Roboto"/>
              <a:cs typeface="Roboto"/>
              <a:sym typeface="Roboto"/>
            </a:endParaRPr>
          </a:p>
          <a:p>
            <a:pPr marL="63500" marR="0" lvl="0" indent="-63500" algn="l" rtl="0">
              <a:spcBef>
                <a:spcPts val="0"/>
              </a:spcBef>
              <a:spcAft>
                <a:spcPts val="0"/>
              </a:spcAft>
              <a:buNone/>
            </a:pPr>
            <a:r>
              <a:rPr lang="en-US" i="1" dirty="0">
                <a:solidFill>
                  <a:srgbClr val="999999"/>
                </a:solidFill>
                <a:latin typeface="Roboto"/>
                <a:ea typeface="Roboto"/>
                <a:cs typeface="Roboto"/>
                <a:sym typeface="Roboto"/>
              </a:rPr>
              <a:t>-- Average Job Seeker Tiffany</a:t>
            </a:r>
          </a:p>
        </p:txBody>
      </p:sp>
      <p:sp>
        <p:nvSpPr>
          <p:cNvPr id="80" name="Google Shape;80;p14"/>
          <p:cNvSpPr txBox="1"/>
          <p:nvPr/>
        </p:nvSpPr>
        <p:spPr>
          <a:xfrm>
            <a:off x="58975" y="0"/>
            <a:ext cx="8558100" cy="438600"/>
          </a:xfrm>
          <a:prstGeom prst="rect">
            <a:avLst/>
          </a:prstGeom>
          <a:noFill/>
          <a:ln>
            <a:noFill/>
          </a:ln>
        </p:spPr>
        <p:txBody>
          <a:bodyPr spcFirstLastPara="1" wrap="square" lIns="68575" tIns="34275" rIns="68575" bIns="34275" anchor="t" anchorCtr="0">
            <a:noAutofit/>
          </a:bodyPr>
          <a:lstStyle/>
          <a:p>
            <a:r>
              <a:rPr lang="en-US" sz="1800" b="1" dirty="0">
                <a:solidFill>
                  <a:srgbClr val="FFFFFF"/>
                </a:solidFill>
                <a:latin typeface="Roboto"/>
                <a:ea typeface="Roboto"/>
                <a:cs typeface="Roboto"/>
                <a:sym typeface="Roboto"/>
              </a:rPr>
              <a:t>Salary Data and Job Search Persona and Scenarios: </a:t>
            </a:r>
            <a:r>
              <a:rPr lang="en-US" sz="1800" b="1" dirty="0">
                <a:solidFill>
                  <a:srgbClr val="999999"/>
                </a:solidFill>
                <a:latin typeface="Roboto"/>
                <a:ea typeface="Roboto"/>
                <a:cs typeface="Roboto"/>
                <a:sym typeface="Roboto"/>
              </a:rPr>
              <a:t>Average Job Seeker</a:t>
            </a:r>
          </a:p>
          <a:p>
            <a:pPr marL="0" marR="0" lvl="0" indent="0" algn="l" rtl="0">
              <a:spcBef>
                <a:spcPts val="0"/>
              </a:spcBef>
              <a:spcAft>
                <a:spcPts val="0"/>
              </a:spcAft>
              <a:buNone/>
            </a:pPr>
            <a:r>
              <a:rPr lang="en" sz="1800" b="1" dirty="0">
                <a:solidFill>
                  <a:srgbClr val="999999"/>
                </a:solidFill>
                <a:latin typeface="Roboto"/>
                <a:ea typeface="Roboto"/>
                <a:cs typeface="Roboto"/>
                <a:sym typeface="Roboto"/>
              </a:rPr>
              <a:t>- </a:t>
            </a:r>
            <a:r>
              <a:rPr lang="en-US" sz="1800" b="1" dirty="0">
                <a:solidFill>
                  <a:srgbClr val="999999"/>
                </a:solidFill>
                <a:latin typeface="Roboto"/>
                <a:ea typeface="Roboto"/>
                <a:cs typeface="Roboto"/>
                <a:sym typeface="Roboto"/>
              </a:rPr>
              <a:t>Provide Accurate Salary Data</a:t>
            </a:r>
            <a:endParaRPr sz="1800" b="1" dirty="0">
              <a:solidFill>
                <a:srgbClr val="999999"/>
              </a:solidFill>
              <a:latin typeface="Roboto"/>
              <a:ea typeface="Roboto"/>
              <a:cs typeface="Roboto"/>
              <a:sym typeface="Roboto"/>
            </a:endParaRPr>
          </a:p>
        </p:txBody>
      </p:sp>
      <p:sp>
        <p:nvSpPr>
          <p:cNvPr id="81" name="Google Shape;81;p14"/>
          <p:cNvSpPr txBox="1"/>
          <p:nvPr/>
        </p:nvSpPr>
        <p:spPr>
          <a:xfrm>
            <a:off x="2402175" y="1562286"/>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SalaryData Web App</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82" name="Google Shape;82;p14"/>
          <p:cNvSpPr txBox="1"/>
          <p:nvPr/>
        </p:nvSpPr>
        <p:spPr>
          <a:xfrm>
            <a:off x="3738422" y="1579827"/>
            <a:ext cx="48390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The URL brings her to the web app’s home page and requests the user to login/register with username and password.</a:t>
            </a:r>
            <a:br>
              <a:rPr lang="en" sz="900" dirty="0">
                <a:solidFill>
                  <a:srgbClr val="595959"/>
                </a:solidFill>
                <a:latin typeface="Roboto"/>
                <a:ea typeface="Roboto"/>
                <a:cs typeface="Roboto"/>
                <a:sym typeface="Roboto"/>
              </a:rPr>
            </a:br>
            <a:endParaRPr sz="900" dirty="0">
              <a:solidFill>
                <a:srgbClr val="595959"/>
              </a:solidFill>
              <a:latin typeface="Roboto"/>
              <a:ea typeface="Roboto"/>
              <a:cs typeface="Roboto"/>
              <a:sym typeface="Roboto"/>
            </a:endParaRPr>
          </a:p>
        </p:txBody>
      </p:sp>
      <p:sp>
        <p:nvSpPr>
          <p:cNvPr id="83" name="Google Shape;83;p14"/>
          <p:cNvSpPr txBox="1"/>
          <p:nvPr/>
        </p:nvSpPr>
        <p:spPr>
          <a:xfrm>
            <a:off x="2402175" y="2059334"/>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Average Job Seeker</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84" name="Google Shape;84;p14"/>
          <p:cNvSpPr txBox="1"/>
          <p:nvPr/>
        </p:nvSpPr>
        <p:spPr>
          <a:xfrm>
            <a:off x="3738422" y="2091685"/>
            <a:ext cx="48390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clicks the register button.</a:t>
            </a:r>
            <a:br>
              <a:rPr lang="en" sz="900" dirty="0">
                <a:solidFill>
                  <a:srgbClr val="595959"/>
                </a:solidFill>
                <a:latin typeface="Roboto"/>
                <a:ea typeface="Roboto"/>
                <a:cs typeface="Roboto"/>
                <a:sym typeface="Roboto"/>
              </a:rPr>
            </a:br>
            <a:endParaRPr sz="900" dirty="0">
              <a:solidFill>
                <a:srgbClr val="595959"/>
              </a:solidFill>
              <a:latin typeface="Roboto"/>
              <a:ea typeface="Roboto"/>
              <a:cs typeface="Roboto"/>
              <a:sym typeface="Roboto"/>
            </a:endParaRPr>
          </a:p>
        </p:txBody>
      </p:sp>
      <p:sp>
        <p:nvSpPr>
          <p:cNvPr id="85" name="Google Shape;85;p14"/>
          <p:cNvSpPr txBox="1"/>
          <p:nvPr/>
        </p:nvSpPr>
        <p:spPr>
          <a:xfrm>
            <a:off x="2402175" y="2515475"/>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SalaryData Web App</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86" name="Google Shape;86;p14"/>
          <p:cNvSpPr txBox="1"/>
          <p:nvPr/>
        </p:nvSpPr>
        <p:spPr>
          <a:xfrm>
            <a:off x="3738422" y="2534094"/>
            <a:ext cx="48390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The app prompts the user to create password and username. Also, the form requests the user to input their address and email.</a:t>
            </a:r>
            <a:br>
              <a:rPr lang="en" sz="900" dirty="0">
                <a:solidFill>
                  <a:srgbClr val="595959"/>
                </a:solidFill>
                <a:latin typeface="Roboto"/>
                <a:ea typeface="Roboto"/>
                <a:cs typeface="Roboto"/>
                <a:sym typeface="Roboto"/>
              </a:rPr>
            </a:br>
            <a:endParaRPr sz="900" dirty="0">
              <a:solidFill>
                <a:srgbClr val="595959"/>
              </a:solidFill>
              <a:latin typeface="Roboto"/>
              <a:ea typeface="Roboto"/>
              <a:cs typeface="Roboto"/>
              <a:sym typeface="Roboto"/>
            </a:endParaRPr>
          </a:p>
        </p:txBody>
      </p:sp>
      <p:sp>
        <p:nvSpPr>
          <p:cNvPr id="87" name="Google Shape;87;p14"/>
          <p:cNvSpPr txBox="1"/>
          <p:nvPr/>
        </p:nvSpPr>
        <p:spPr>
          <a:xfrm>
            <a:off x="2421600" y="3074323"/>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US" sz="800" b="1" dirty="0"/>
              <a:t>Average Job Seeker</a:t>
            </a:r>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br>
              <a:rPr lang="en-US" sz="800" dirty="0">
                <a:solidFill>
                  <a:srgbClr val="666666"/>
                </a:solidFill>
              </a:rPr>
            </a:br>
            <a:endParaRPr lang="en-US" sz="800" dirty="0">
              <a:solidFill>
                <a:srgbClr val="666666"/>
              </a:solidFill>
            </a:endParaRPr>
          </a:p>
        </p:txBody>
      </p:sp>
      <p:sp>
        <p:nvSpPr>
          <p:cNvPr id="88" name="Google Shape;88;p14"/>
          <p:cNvSpPr txBox="1"/>
          <p:nvPr/>
        </p:nvSpPr>
        <p:spPr>
          <a:xfrm>
            <a:off x="3738422" y="3105090"/>
            <a:ext cx="48390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inputs her information but forgets a field. She submits the form.</a:t>
            </a:r>
            <a:br>
              <a:rPr lang="en" sz="900" dirty="0">
                <a:solidFill>
                  <a:srgbClr val="595959"/>
                </a:solidFill>
                <a:latin typeface="Roboto"/>
                <a:ea typeface="Roboto"/>
                <a:cs typeface="Roboto"/>
                <a:sym typeface="Roboto"/>
              </a:rPr>
            </a:br>
            <a:endParaRPr sz="900" dirty="0">
              <a:solidFill>
                <a:srgbClr val="595959"/>
              </a:solidFill>
              <a:latin typeface="Roboto"/>
              <a:ea typeface="Roboto"/>
              <a:cs typeface="Roboto"/>
              <a:sym typeface="Roboto"/>
            </a:endParaRPr>
          </a:p>
        </p:txBody>
      </p:sp>
      <p:sp>
        <p:nvSpPr>
          <p:cNvPr id="89" name="Google Shape;89;p14"/>
          <p:cNvSpPr txBox="1"/>
          <p:nvPr/>
        </p:nvSpPr>
        <p:spPr>
          <a:xfrm>
            <a:off x="2421600" y="3556817"/>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SalaryData Web App</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90" name="Google Shape;90;p14"/>
          <p:cNvSpPr txBox="1"/>
          <p:nvPr/>
        </p:nvSpPr>
        <p:spPr>
          <a:xfrm>
            <a:off x="3752175" y="3599106"/>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Reject user’s request for submission. Then highlight the field that is missing data and inform the user that the field is empty. </a:t>
            </a:r>
            <a:endParaRPr sz="900" dirty="0">
              <a:solidFill>
                <a:srgbClr val="595959"/>
              </a:solidFill>
              <a:latin typeface="Roboto"/>
              <a:ea typeface="Roboto"/>
              <a:cs typeface="Roboto"/>
              <a:sym typeface="Roboto"/>
            </a:endParaRPr>
          </a:p>
        </p:txBody>
      </p:sp>
      <p:sp>
        <p:nvSpPr>
          <p:cNvPr id="91" name="Google Shape;91;p14"/>
          <p:cNvSpPr txBox="1"/>
          <p:nvPr/>
        </p:nvSpPr>
        <p:spPr>
          <a:xfrm>
            <a:off x="3778075" y="4785150"/>
            <a:ext cx="48390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a:solidFill>
                  <a:srgbClr val="B7B7B7"/>
                </a:solidFill>
                <a:latin typeface="Roboto"/>
                <a:ea typeface="Roboto"/>
                <a:cs typeface="Roboto"/>
                <a:sym typeface="Roboto"/>
              </a:rPr>
              <a:t>Continued on the next slide...</a:t>
            </a:r>
            <a:endParaRPr sz="900">
              <a:solidFill>
                <a:srgbClr val="B7B7B7"/>
              </a:solidFill>
              <a:latin typeface="Roboto"/>
              <a:ea typeface="Roboto"/>
              <a:cs typeface="Roboto"/>
              <a:sym typeface="Roboto"/>
            </a:endParaRPr>
          </a:p>
        </p:txBody>
      </p:sp>
      <p:pic>
        <p:nvPicPr>
          <p:cNvPr id="2" name="Picture 1" descr="Smiling woman entrepreneur">
            <a:extLst>
              <a:ext uri="{FF2B5EF4-FFF2-40B4-BE49-F238E27FC236}">
                <a16:creationId xmlns:a16="http://schemas.microsoft.com/office/drawing/2014/main" id="{DE5CB94D-1A5C-D7A7-9B5F-32183DDAD3F1}"/>
              </a:ext>
            </a:extLst>
          </p:cNvPr>
          <p:cNvPicPr>
            <a:picLocks noChangeAspect="1"/>
          </p:cNvPicPr>
          <p:nvPr/>
        </p:nvPicPr>
        <p:blipFill>
          <a:blip r:embed="rId4"/>
          <a:stretch>
            <a:fillRect/>
          </a:stretch>
        </p:blipFill>
        <p:spPr>
          <a:xfrm>
            <a:off x="152400" y="975150"/>
            <a:ext cx="2081568" cy="1387712"/>
          </a:xfrm>
          <a:prstGeom prst="rect">
            <a:avLst/>
          </a:prstGeom>
        </p:spPr>
      </p:pic>
      <p:sp>
        <p:nvSpPr>
          <p:cNvPr id="4" name="Google Shape;90;p14">
            <a:extLst>
              <a:ext uri="{FF2B5EF4-FFF2-40B4-BE49-F238E27FC236}">
                <a16:creationId xmlns:a16="http://schemas.microsoft.com/office/drawing/2014/main" id="{420D2A01-1D68-9317-1822-E2A725E772C1}"/>
              </a:ext>
            </a:extLst>
          </p:cNvPr>
          <p:cNvSpPr txBox="1"/>
          <p:nvPr/>
        </p:nvSpPr>
        <p:spPr>
          <a:xfrm>
            <a:off x="3758984" y="4196695"/>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types in the missing data field and resubmits form. </a:t>
            </a:r>
            <a:endParaRPr sz="900" dirty="0">
              <a:solidFill>
                <a:srgbClr val="595959"/>
              </a:solidFill>
              <a:latin typeface="Roboto"/>
              <a:ea typeface="Roboto"/>
              <a:cs typeface="Roboto"/>
              <a:sym typeface="Roboto"/>
            </a:endParaRPr>
          </a:p>
        </p:txBody>
      </p:sp>
      <p:sp>
        <p:nvSpPr>
          <p:cNvPr id="11" name="Google Shape;87;p14">
            <a:extLst>
              <a:ext uri="{FF2B5EF4-FFF2-40B4-BE49-F238E27FC236}">
                <a16:creationId xmlns:a16="http://schemas.microsoft.com/office/drawing/2014/main" id="{FFAABF12-55D2-F4CC-DF11-0D3603BE746C}"/>
              </a:ext>
            </a:extLst>
          </p:cNvPr>
          <p:cNvSpPr txBox="1"/>
          <p:nvPr/>
        </p:nvSpPr>
        <p:spPr>
          <a:xfrm>
            <a:off x="2421600" y="4165795"/>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US" sz="800" b="1" dirty="0"/>
              <a:t>Average Job Seeker</a:t>
            </a:r>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br>
              <a:rPr lang="en-US" sz="800" dirty="0">
                <a:solidFill>
                  <a:srgbClr val="666666"/>
                </a:solidFill>
              </a:rPr>
            </a:br>
            <a:endParaRPr lang="en-US" sz="800" dirty="0">
              <a:solidFill>
                <a:srgbClr val="666666"/>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5" name="Google Shape;75;p14"/>
          <p:cNvSpPr/>
          <p:nvPr/>
        </p:nvSpPr>
        <p:spPr>
          <a:xfrm>
            <a:off x="0" y="0"/>
            <a:ext cx="9144000" cy="583500"/>
          </a:xfrm>
          <a:prstGeom prst="rect">
            <a:avLst/>
          </a:prstGeom>
          <a:solidFill>
            <a:srgbClr val="21212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Arial"/>
              <a:ea typeface="Arial"/>
              <a:cs typeface="Arial"/>
              <a:sym typeface="Arial"/>
            </a:endParaRPr>
          </a:p>
        </p:txBody>
      </p:sp>
      <p:sp>
        <p:nvSpPr>
          <p:cNvPr id="76" name="Google Shape;76;p14"/>
          <p:cNvSpPr txBox="1"/>
          <p:nvPr/>
        </p:nvSpPr>
        <p:spPr>
          <a:xfrm>
            <a:off x="2427990" y="702080"/>
            <a:ext cx="3375600" cy="2307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100">
                <a:solidFill>
                  <a:srgbClr val="FF2906"/>
                </a:solidFill>
                <a:latin typeface="Roboto Light"/>
                <a:ea typeface="Roboto Light"/>
                <a:cs typeface="Roboto Light"/>
                <a:sym typeface="Roboto Light"/>
              </a:rPr>
              <a:t>PRIMARY USE CASE</a:t>
            </a:r>
            <a:endParaRPr sz="1100">
              <a:solidFill>
                <a:srgbClr val="FF2906"/>
              </a:solidFill>
              <a:latin typeface="Roboto Light"/>
              <a:ea typeface="Roboto Light"/>
              <a:cs typeface="Roboto Light"/>
              <a:sym typeface="Roboto Light"/>
            </a:endParaRPr>
          </a:p>
        </p:txBody>
      </p:sp>
      <p:sp>
        <p:nvSpPr>
          <p:cNvPr id="79" name="Google Shape;79;p14"/>
          <p:cNvSpPr/>
          <p:nvPr/>
        </p:nvSpPr>
        <p:spPr>
          <a:xfrm>
            <a:off x="152400" y="2928350"/>
            <a:ext cx="2269200" cy="692400"/>
          </a:xfrm>
          <a:prstGeom prst="rect">
            <a:avLst/>
          </a:prstGeom>
          <a:noFill/>
          <a:ln>
            <a:noFill/>
          </a:ln>
        </p:spPr>
        <p:txBody>
          <a:bodyPr spcFirstLastPara="1" wrap="square" lIns="68575" tIns="34275" rIns="68575" bIns="34275" anchor="t" anchorCtr="0">
            <a:noAutofit/>
          </a:bodyPr>
          <a:lstStyle/>
          <a:p>
            <a:pPr marL="63500" marR="0" lvl="0" indent="-63500" algn="l" rtl="0">
              <a:spcBef>
                <a:spcPts val="0"/>
              </a:spcBef>
              <a:spcAft>
                <a:spcPts val="0"/>
              </a:spcAft>
              <a:buNone/>
            </a:pPr>
            <a:r>
              <a:rPr lang="en" i="1" dirty="0">
                <a:latin typeface="Roboto"/>
                <a:ea typeface="Roboto"/>
                <a:cs typeface="Roboto"/>
                <a:sym typeface="Roboto"/>
              </a:rPr>
              <a:t>“It is important to have a salary value that matches my skillset based on the market’s demand. I need access to an app that provides me accurate salary data.</a:t>
            </a:r>
            <a:r>
              <a:rPr lang="en" sz="1400" i="1" dirty="0">
                <a:solidFill>
                  <a:srgbClr val="000000"/>
                </a:solidFill>
                <a:latin typeface="Roboto"/>
                <a:ea typeface="Roboto"/>
                <a:cs typeface="Roboto"/>
                <a:sym typeface="Roboto"/>
              </a:rPr>
              <a:t>”</a:t>
            </a:r>
            <a:br>
              <a:rPr lang="en-US" sz="1400" i="1" dirty="0">
                <a:solidFill>
                  <a:srgbClr val="000000"/>
                </a:solidFill>
                <a:latin typeface="Roboto"/>
                <a:ea typeface="Roboto"/>
                <a:cs typeface="Roboto"/>
                <a:sym typeface="Roboto"/>
              </a:rPr>
            </a:br>
            <a:endParaRPr lang="en-US" sz="1400" i="1" dirty="0">
              <a:solidFill>
                <a:srgbClr val="000000"/>
              </a:solidFill>
              <a:latin typeface="Roboto"/>
              <a:ea typeface="Roboto"/>
              <a:cs typeface="Roboto"/>
              <a:sym typeface="Roboto"/>
            </a:endParaRPr>
          </a:p>
          <a:p>
            <a:pPr marL="63500" marR="0" lvl="0" indent="-63500" algn="l" rtl="0">
              <a:spcBef>
                <a:spcPts val="0"/>
              </a:spcBef>
              <a:spcAft>
                <a:spcPts val="0"/>
              </a:spcAft>
              <a:buNone/>
            </a:pPr>
            <a:r>
              <a:rPr lang="en-US" i="1" dirty="0">
                <a:solidFill>
                  <a:srgbClr val="999999"/>
                </a:solidFill>
                <a:latin typeface="Roboto"/>
                <a:ea typeface="Roboto"/>
                <a:cs typeface="Roboto"/>
                <a:sym typeface="Roboto"/>
              </a:rPr>
              <a:t>-- Average Job Seeker Tiffany</a:t>
            </a:r>
          </a:p>
        </p:txBody>
      </p:sp>
      <p:sp>
        <p:nvSpPr>
          <p:cNvPr id="80" name="Google Shape;80;p14"/>
          <p:cNvSpPr txBox="1"/>
          <p:nvPr/>
        </p:nvSpPr>
        <p:spPr>
          <a:xfrm>
            <a:off x="58975" y="0"/>
            <a:ext cx="8558100" cy="438600"/>
          </a:xfrm>
          <a:prstGeom prst="rect">
            <a:avLst/>
          </a:prstGeom>
          <a:noFill/>
          <a:ln>
            <a:noFill/>
          </a:ln>
        </p:spPr>
        <p:txBody>
          <a:bodyPr spcFirstLastPara="1" wrap="square" lIns="68575" tIns="34275" rIns="68575" bIns="34275" anchor="t" anchorCtr="0">
            <a:noAutofit/>
          </a:bodyPr>
          <a:lstStyle/>
          <a:p>
            <a:r>
              <a:rPr lang="en-US" sz="1800" b="1" dirty="0">
                <a:solidFill>
                  <a:srgbClr val="FFFFFF"/>
                </a:solidFill>
                <a:latin typeface="Roboto"/>
                <a:ea typeface="Roboto"/>
                <a:cs typeface="Roboto"/>
                <a:sym typeface="Roboto"/>
              </a:rPr>
              <a:t>Salary Data and Job Search Persona and Scenarios: </a:t>
            </a:r>
            <a:r>
              <a:rPr lang="en-US" sz="1800" b="1" dirty="0">
                <a:solidFill>
                  <a:srgbClr val="999999"/>
                </a:solidFill>
                <a:latin typeface="Roboto"/>
                <a:ea typeface="Roboto"/>
                <a:cs typeface="Roboto"/>
                <a:sym typeface="Roboto"/>
              </a:rPr>
              <a:t>Average Job Seeker</a:t>
            </a:r>
          </a:p>
          <a:p>
            <a:pPr marL="0" marR="0" lvl="0" indent="0" algn="l" rtl="0">
              <a:spcBef>
                <a:spcPts val="0"/>
              </a:spcBef>
              <a:spcAft>
                <a:spcPts val="0"/>
              </a:spcAft>
              <a:buNone/>
            </a:pPr>
            <a:r>
              <a:rPr lang="en" sz="1800" b="1" dirty="0">
                <a:solidFill>
                  <a:srgbClr val="999999"/>
                </a:solidFill>
                <a:latin typeface="Roboto"/>
                <a:ea typeface="Roboto"/>
                <a:cs typeface="Roboto"/>
                <a:sym typeface="Roboto"/>
              </a:rPr>
              <a:t>- </a:t>
            </a:r>
            <a:r>
              <a:rPr lang="en-US" sz="1800" b="1" dirty="0">
                <a:solidFill>
                  <a:srgbClr val="999999"/>
                </a:solidFill>
                <a:latin typeface="Roboto"/>
                <a:ea typeface="Roboto"/>
                <a:cs typeface="Roboto"/>
                <a:sym typeface="Roboto"/>
              </a:rPr>
              <a:t>Provide Accurate Salary Data</a:t>
            </a:r>
            <a:endParaRPr sz="1800" b="1" dirty="0">
              <a:solidFill>
                <a:srgbClr val="999999"/>
              </a:solidFill>
              <a:latin typeface="Roboto"/>
              <a:ea typeface="Roboto"/>
              <a:cs typeface="Roboto"/>
              <a:sym typeface="Roboto"/>
            </a:endParaRPr>
          </a:p>
        </p:txBody>
      </p:sp>
      <p:sp>
        <p:nvSpPr>
          <p:cNvPr id="81" name="Google Shape;81;p14"/>
          <p:cNvSpPr txBox="1"/>
          <p:nvPr/>
        </p:nvSpPr>
        <p:spPr>
          <a:xfrm>
            <a:off x="2428000" y="989149"/>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SalaryData Web App</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87" name="Google Shape;87;p14"/>
          <p:cNvSpPr txBox="1"/>
          <p:nvPr/>
        </p:nvSpPr>
        <p:spPr>
          <a:xfrm>
            <a:off x="2428000" y="3693024"/>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US" sz="800" b="1" dirty="0"/>
              <a:t>Average Job Seeker</a:t>
            </a:r>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br>
              <a:rPr lang="en-US" sz="800" dirty="0">
                <a:solidFill>
                  <a:srgbClr val="666666"/>
                </a:solidFill>
              </a:rPr>
            </a:br>
            <a:endParaRPr lang="en-US" sz="800" dirty="0">
              <a:solidFill>
                <a:srgbClr val="666666"/>
              </a:solidFill>
            </a:endParaRPr>
          </a:p>
        </p:txBody>
      </p:sp>
      <p:sp>
        <p:nvSpPr>
          <p:cNvPr id="91" name="Google Shape;91;p14"/>
          <p:cNvSpPr txBox="1"/>
          <p:nvPr/>
        </p:nvSpPr>
        <p:spPr>
          <a:xfrm>
            <a:off x="3778075" y="4785150"/>
            <a:ext cx="48390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a:solidFill>
                  <a:srgbClr val="B7B7B7"/>
                </a:solidFill>
                <a:latin typeface="Roboto"/>
                <a:ea typeface="Roboto"/>
                <a:cs typeface="Roboto"/>
                <a:sym typeface="Roboto"/>
              </a:rPr>
              <a:t>Continued on the next slide...</a:t>
            </a:r>
            <a:endParaRPr sz="900">
              <a:solidFill>
                <a:srgbClr val="B7B7B7"/>
              </a:solidFill>
              <a:latin typeface="Roboto"/>
              <a:ea typeface="Roboto"/>
              <a:cs typeface="Roboto"/>
              <a:sym typeface="Roboto"/>
            </a:endParaRPr>
          </a:p>
        </p:txBody>
      </p:sp>
      <p:pic>
        <p:nvPicPr>
          <p:cNvPr id="2" name="Picture 1" descr="Smiling woman entrepreneur">
            <a:extLst>
              <a:ext uri="{FF2B5EF4-FFF2-40B4-BE49-F238E27FC236}">
                <a16:creationId xmlns:a16="http://schemas.microsoft.com/office/drawing/2014/main" id="{DE5CB94D-1A5C-D7A7-9B5F-32183DDAD3F1}"/>
              </a:ext>
            </a:extLst>
          </p:cNvPr>
          <p:cNvPicPr>
            <a:picLocks noChangeAspect="1"/>
          </p:cNvPicPr>
          <p:nvPr/>
        </p:nvPicPr>
        <p:blipFill>
          <a:blip r:embed="rId3"/>
          <a:stretch>
            <a:fillRect/>
          </a:stretch>
        </p:blipFill>
        <p:spPr>
          <a:xfrm>
            <a:off x="152400" y="975150"/>
            <a:ext cx="2081568" cy="1387712"/>
          </a:xfrm>
          <a:prstGeom prst="rect">
            <a:avLst/>
          </a:prstGeom>
        </p:spPr>
      </p:pic>
      <p:sp>
        <p:nvSpPr>
          <p:cNvPr id="6" name="Google Shape;90;p14">
            <a:extLst>
              <a:ext uri="{FF2B5EF4-FFF2-40B4-BE49-F238E27FC236}">
                <a16:creationId xmlns:a16="http://schemas.microsoft.com/office/drawing/2014/main" id="{63CD20C4-AA50-F7A5-DDD0-0EEC5EE1960E}"/>
              </a:ext>
            </a:extLst>
          </p:cNvPr>
          <p:cNvSpPr txBox="1"/>
          <p:nvPr/>
        </p:nvSpPr>
        <p:spPr>
          <a:xfrm>
            <a:off x="3745775" y="1031928"/>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Send user to their dashboard which consists of the following:</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User profile settings button will be located above all content.</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Create a resume button will be located to the right of the profile settings button.</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Top recommended job postings with estimated salary for the main content. This section will include a button to conduct advanced job posting searches. The web part will list the top ten job recommendations.</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Salary data search webpart tool that will be located to the side of the main content.</a:t>
            </a:r>
          </a:p>
          <a:p>
            <a:pPr lvl="3"/>
            <a:r>
              <a:rPr lang="en" sz="900" dirty="0">
                <a:solidFill>
                  <a:srgbClr val="595959"/>
                </a:solidFill>
                <a:latin typeface="Roboto"/>
                <a:ea typeface="Roboto"/>
                <a:cs typeface="Roboto"/>
                <a:sym typeface="Roboto"/>
              </a:rPr>
              <a:t>           Web part form contains:</a:t>
            </a:r>
          </a:p>
          <a:p>
            <a:pPr lvl="3"/>
            <a:r>
              <a:rPr lang="en" sz="900" dirty="0">
                <a:solidFill>
                  <a:srgbClr val="595959"/>
                </a:solidFill>
                <a:latin typeface="Roboto"/>
                <a:ea typeface="Roboto"/>
                <a:cs typeface="Roboto"/>
                <a:sym typeface="Roboto"/>
              </a:rPr>
              <a:t>           - Use profile data check box (if checked the fields below will be greyed out.)</a:t>
            </a:r>
          </a:p>
          <a:p>
            <a:pPr lvl="3"/>
            <a:r>
              <a:rPr lang="en" sz="900" dirty="0">
                <a:solidFill>
                  <a:srgbClr val="595959"/>
                </a:solidFill>
                <a:latin typeface="Roboto"/>
                <a:ea typeface="Roboto"/>
                <a:cs typeface="Roboto"/>
                <a:sym typeface="Roboto"/>
              </a:rPr>
              <a:t>           - Job title field</a:t>
            </a:r>
          </a:p>
          <a:p>
            <a:pPr lvl="3"/>
            <a:r>
              <a:rPr lang="en" sz="900" dirty="0">
                <a:solidFill>
                  <a:srgbClr val="595959"/>
                </a:solidFill>
                <a:latin typeface="Roboto"/>
                <a:ea typeface="Roboto"/>
                <a:cs typeface="Roboto"/>
                <a:sym typeface="Roboto"/>
              </a:rPr>
              <a:t>           - Metropolitan area field           </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Salary estimation tool located underneath</a:t>
            </a:r>
          </a:p>
          <a:p>
            <a:pPr lvl="3"/>
            <a:r>
              <a:rPr lang="en" sz="900" dirty="0">
                <a:solidFill>
                  <a:srgbClr val="595959"/>
                </a:solidFill>
                <a:latin typeface="Roboto"/>
                <a:ea typeface="Roboto"/>
                <a:cs typeface="Roboto"/>
                <a:sym typeface="Roboto"/>
              </a:rPr>
              <a:t>           Web part form contains:</a:t>
            </a:r>
          </a:p>
          <a:p>
            <a:pPr lvl="3"/>
            <a:r>
              <a:rPr lang="en" sz="900" dirty="0">
                <a:solidFill>
                  <a:srgbClr val="595959"/>
                </a:solidFill>
                <a:latin typeface="Roboto"/>
                <a:ea typeface="Roboto"/>
                <a:cs typeface="Roboto"/>
                <a:sym typeface="Roboto"/>
              </a:rPr>
              <a:t>           - Job title field</a:t>
            </a:r>
          </a:p>
          <a:p>
            <a:pPr lvl="3"/>
            <a:r>
              <a:rPr lang="en" sz="900" dirty="0">
                <a:solidFill>
                  <a:srgbClr val="595959"/>
                </a:solidFill>
                <a:latin typeface="Roboto"/>
                <a:ea typeface="Roboto"/>
                <a:cs typeface="Roboto"/>
                <a:sym typeface="Roboto"/>
              </a:rPr>
              <a:t>           - Metropolitan area field</a:t>
            </a:r>
          </a:p>
          <a:p>
            <a:pPr lvl="3"/>
            <a:r>
              <a:rPr lang="en" sz="900" dirty="0">
                <a:solidFill>
                  <a:srgbClr val="595959"/>
                </a:solidFill>
                <a:latin typeface="Roboto"/>
                <a:ea typeface="Roboto"/>
                <a:cs typeface="Roboto"/>
                <a:sym typeface="Roboto"/>
              </a:rPr>
              <a:t>           - Pull info from profile field (Yes/No)</a:t>
            </a:r>
          </a:p>
          <a:p>
            <a:pPr lvl="3"/>
            <a:r>
              <a:rPr lang="en" sz="900" dirty="0">
                <a:solidFill>
                  <a:srgbClr val="595959"/>
                </a:solidFill>
                <a:latin typeface="Roboto"/>
                <a:ea typeface="Roboto"/>
                <a:cs typeface="Roboto"/>
                <a:sym typeface="Roboto"/>
              </a:rPr>
              <a:t>           - Degree field (if no was selected) </a:t>
            </a:r>
          </a:p>
          <a:p>
            <a:pPr lvl="3"/>
            <a:r>
              <a:rPr lang="en" sz="900" dirty="0">
                <a:solidFill>
                  <a:srgbClr val="595959"/>
                </a:solidFill>
                <a:latin typeface="Roboto"/>
                <a:ea typeface="Roboto"/>
                <a:cs typeface="Roboto"/>
                <a:sym typeface="Roboto"/>
              </a:rPr>
              <a:t>           - Certifications field (if no was selected)</a:t>
            </a:r>
          </a:p>
          <a:p>
            <a:pPr lvl="3"/>
            <a:r>
              <a:rPr lang="en" sz="900" dirty="0">
                <a:solidFill>
                  <a:srgbClr val="595959"/>
                </a:solidFill>
                <a:latin typeface="Roboto"/>
                <a:ea typeface="Roboto"/>
                <a:cs typeface="Roboto"/>
                <a:sym typeface="Roboto"/>
              </a:rPr>
              <a:t>           - Years of experience field (if no was selected)          </a:t>
            </a:r>
          </a:p>
          <a:p>
            <a:pPr marL="0" marR="0" lvl="0" indent="0" algn="l" rtl="0">
              <a:spcBef>
                <a:spcPts val="0"/>
              </a:spcBef>
              <a:spcAft>
                <a:spcPts val="0"/>
              </a:spcAft>
              <a:buNone/>
            </a:pPr>
            <a:endParaRPr lang="en" sz="900" dirty="0">
              <a:solidFill>
                <a:srgbClr val="595959"/>
              </a:solidFill>
              <a:latin typeface="Roboto"/>
              <a:ea typeface="Roboto"/>
              <a:cs typeface="Roboto"/>
              <a:sym typeface="Roboto"/>
            </a:endParaRPr>
          </a:p>
        </p:txBody>
      </p:sp>
      <p:sp>
        <p:nvSpPr>
          <p:cNvPr id="10" name="Google Shape;90;p14">
            <a:extLst>
              <a:ext uri="{FF2B5EF4-FFF2-40B4-BE49-F238E27FC236}">
                <a16:creationId xmlns:a16="http://schemas.microsoft.com/office/drawing/2014/main" id="{60AED9C9-0ACE-7412-F409-34F8DD158305}"/>
              </a:ext>
            </a:extLst>
          </p:cNvPr>
          <p:cNvSpPr txBox="1"/>
          <p:nvPr/>
        </p:nvSpPr>
        <p:spPr>
          <a:xfrm>
            <a:off x="3745775" y="3724203"/>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clicks on the user profile settings button.</a:t>
            </a:r>
            <a:endParaRPr sz="900" dirty="0">
              <a:solidFill>
                <a:srgbClr val="595959"/>
              </a:solidFill>
              <a:latin typeface="Roboto"/>
              <a:ea typeface="Roboto"/>
              <a:cs typeface="Roboto"/>
              <a:sym typeface="Roboto"/>
            </a:endParaRPr>
          </a:p>
        </p:txBody>
      </p:sp>
    </p:spTree>
    <p:extLst>
      <p:ext uri="{BB962C8B-B14F-4D97-AF65-F5344CB8AC3E}">
        <p14:creationId xmlns:p14="http://schemas.microsoft.com/office/powerpoint/2010/main" val="2168460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5" name="Google Shape;75;p14"/>
          <p:cNvSpPr/>
          <p:nvPr/>
        </p:nvSpPr>
        <p:spPr>
          <a:xfrm>
            <a:off x="0" y="0"/>
            <a:ext cx="9144000" cy="583500"/>
          </a:xfrm>
          <a:prstGeom prst="rect">
            <a:avLst/>
          </a:prstGeom>
          <a:solidFill>
            <a:srgbClr val="21212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Arial"/>
              <a:ea typeface="Arial"/>
              <a:cs typeface="Arial"/>
              <a:sym typeface="Arial"/>
            </a:endParaRPr>
          </a:p>
        </p:txBody>
      </p:sp>
      <p:sp>
        <p:nvSpPr>
          <p:cNvPr id="76" name="Google Shape;76;p14"/>
          <p:cNvSpPr txBox="1"/>
          <p:nvPr/>
        </p:nvSpPr>
        <p:spPr>
          <a:xfrm>
            <a:off x="2427990" y="702080"/>
            <a:ext cx="3375600" cy="2307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100">
                <a:solidFill>
                  <a:srgbClr val="FF2906"/>
                </a:solidFill>
                <a:latin typeface="Roboto Light"/>
                <a:ea typeface="Roboto Light"/>
                <a:cs typeface="Roboto Light"/>
                <a:sym typeface="Roboto Light"/>
              </a:rPr>
              <a:t>PRIMARY USE CASE</a:t>
            </a:r>
            <a:endParaRPr sz="1100">
              <a:solidFill>
                <a:srgbClr val="FF2906"/>
              </a:solidFill>
              <a:latin typeface="Roboto Light"/>
              <a:ea typeface="Roboto Light"/>
              <a:cs typeface="Roboto Light"/>
              <a:sym typeface="Roboto Light"/>
            </a:endParaRPr>
          </a:p>
        </p:txBody>
      </p:sp>
      <p:sp>
        <p:nvSpPr>
          <p:cNvPr id="79" name="Google Shape;79;p14"/>
          <p:cNvSpPr/>
          <p:nvPr/>
        </p:nvSpPr>
        <p:spPr>
          <a:xfrm>
            <a:off x="152400" y="2928350"/>
            <a:ext cx="2269200" cy="692400"/>
          </a:xfrm>
          <a:prstGeom prst="rect">
            <a:avLst/>
          </a:prstGeom>
          <a:noFill/>
          <a:ln>
            <a:noFill/>
          </a:ln>
        </p:spPr>
        <p:txBody>
          <a:bodyPr spcFirstLastPara="1" wrap="square" lIns="68575" tIns="34275" rIns="68575" bIns="34275" anchor="t" anchorCtr="0">
            <a:noAutofit/>
          </a:bodyPr>
          <a:lstStyle/>
          <a:p>
            <a:pPr marL="63500" marR="0" lvl="0" indent="-63500" algn="l" rtl="0">
              <a:spcBef>
                <a:spcPts val="0"/>
              </a:spcBef>
              <a:spcAft>
                <a:spcPts val="0"/>
              </a:spcAft>
              <a:buNone/>
            </a:pPr>
            <a:r>
              <a:rPr lang="en" i="1" dirty="0">
                <a:latin typeface="Roboto"/>
                <a:ea typeface="Roboto"/>
                <a:cs typeface="Roboto"/>
                <a:sym typeface="Roboto"/>
              </a:rPr>
              <a:t>“It is important to have a salary value that matches my skillset based on the market’s demand. I need access to an app that provides me accurate salary data.</a:t>
            </a:r>
            <a:r>
              <a:rPr lang="en" sz="1400" i="1" dirty="0">
                <a:solidFill>
                  <a:srgbClr val="000000"/>
                </a:solidFill>
                <a:latin typeface="Roboto"/>
                <a:ea typeface="Roboto"/>
                <a:cs typeface="Roboto"/>
                <a:sym typeface="Roboto"/>
              </a:rPr>
              <a:t>”</a:t>
            </a:r>
            <a:br>
              <a:rPr lang="en-US" sz="1400" i="1" dirty="0">
                <a:solidFill>
                  <a:srgbClr val="000000"/>
                </a:solidFill>
                <a:latin typeface="Roboto"/>
                <a:ea typeface="Roboto"/>
                <a:cs typeface="Roboto"/>
                <a:sym typeface="Roboto"/>
              </a:rPr>
            </a:br>
            <a:endParaRPr lang="en-US" sz="1400" i="1" dirty="0">
              <a:solidFill>
                <a:srgbClr val="000000"/>
              </a:solidFill>
              <a:latin typeface="Roboto"/>
              <a:ea typeface="Roboto"/>
              <a:cs typeface="Roboto"/>
              <a:sym typeface="Roboto"/>
            </a:endParaRPr>
          </a:p>
          <a:p>
            <a:pPr marL="63500" marR="0" lvl="0" indent="-63500" algn="l" rtl="0">
              <a:spcBef>
                <a:spcPts val="0"/>
              </a:spcBef>
              <a:spcAft>
                <a:spcPts val="0"/>
              </a:spcAft>
              <a:buNone/>
            </a:pPr>
            <a:r>
              <a:rPr lang="en-US" i="1" dirty="0">
                <a:solidFill>
                  <a:srgbClr val="999999"/>
                </a:solidFill>
                <a:latin typeface="Roboto"/>
                <a:ea typeface="Roboto"/>
                <a:cs typeface="Roboto"/>
                <a:sym typeface="Roboto"/>
              </a:rPr>
              <a:t>-- Average Job Seeker Tiffany</a:t>
            </a:r>
          </a:p>
        </p:txBody>
      </p:sp>
      <p:sp>
        <p:nvSpPr>
          <p:cNvPr id="80" name="Google Shape;80;p14"/>
          <p:cNvSpPr txBox="1"/>
          <p:nvPr/>
        </p:nvSpPr>
        <p:spPr>
          <a:xfrm>
            <a:off x="58975" y="0"/>
            <a:ext cx="8558100" cy="438600"/>
          </a:xfrm>
          <a:prstGeom prst="rect">
            <a:avLst/>
          </a:prstGeom>
          <a:noFill/>
          <a:ln>
            <a:noFill/>
          </a:ln>
        </p:spPr>
        <p:txBody>
          <a:bodyPr spcFirstLastPara="1" wrap="square" lIns="68575" tIns="34275" rIns="68575" bIns="34275" anchor="t" anchorCtr="0">
            <a:noAutofit/>
          </a:bodyPr>
          <a:lstStyle/>
          <a:p>
            <a:r>
              <a:rPr lang="en-US" sz="1800" b="1" dirty="0">
                <a:solidFill>
                  <a:srgbClr val="FFFFFF"/>
                </a:solidFill>
                <a:latin typeface="Roboto"/>
                <a:ea typeface="Roboto"/>
                <a:cs typeface="Roboto"/>
                <a:sym typeface="Roboto"/>
              </a:rPr>
              <a:t>Salary Data and Job Search Persona and Scenarios: </a:t>
            </a:r>
            <a:r>
              <a:rPr lang="en-US" sz="1800" b="1" dirty="0">
                <a:solidFill>
                  <a:srgbClr val="999999"/>
                </a:solidFill>
                <a:latin typeface="Roboto"/>
                <a:ea typeface="Roboto"/>
                <a:cs typeface="Roboto"/>
                <a:sym typeface="Roboto"/>
              </a:rPr>
              <a:t>Average Job Seeker</a:t>
            </a:r>
          </a:p>
          <a:p>
            <a:pPr marL="0" marR="0" lvl="0" indent="0" algn="l" rtl="0">
              <a:spcBef>
                <a:spcPts val="0"/>
              </a:spcBef>
              <a:spcAft>
                <a:spcPts val="0"/>
              </a:spcAft>
              <a:buNone/>
            </a:pPr>
            <a:r>
              <a:rPr lang="en" sz="1800" b="1" dirty="0">
                <a:solidFill>
                  <a:srgbClr val="999999"/>
                </a:solidFill>
                <a:latin typeface="Roboto"/>
                <a:ea typeface="Roboto"/>
                <a:cs typeface="Roboto"/>
                <a:sym typeface="Roboto"/>
              </a:rPr>
              <a:t>- </a:t>
            </a:r>
            <a:r>
              <a:rPr lang="en-US" sz="1800" b="1" dirty="0">
                <a:solidFill>
                  <a:srgbClr val="999999"/>
                </a:solidFill>
                <a:latin typeface="Roboto"/>
                <a:ea typeface="Roboto"/>
                <a:cs typeface="Roboto"/>
                <a:sym typeface="Roboto"/>
              </a:rPr>
              <a:t>Provide Accurate Salary Data</a:t>
            </a:r>
            <a:endParaRPr sz="1800" b="1" dirty="0">
              <a:solidFill>
                <a:srgbClr val="999999"/>
              </a:solidFill>
              <a:latin typeface="Roboto"/>
              <a:ea typeface="Roboto"/>
              <a:cs typeface="Roboto"/>
              <a:sym typeface="Roboto"/>
            </a:endParaRPr>
          </a:p>
        </p:txBody>
      </p:sp>
      <p:sp>
        <p:nvSpPr>
          <p:cNvPr id="81" name="Google Shape;81;p14"/>
          <p:cNvSpPr txBox="1"/>
          <p:nvPr/>
        </p:nvSpPr>
        <p:spPr>
          <a:xfrm>
            <a:off x="2428000" y="989149"/>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SalaryData Web App</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87" name="Google Shape;87;p14"/>
          <p:cNvSpPr txBox="1"/>
          <p:nvPr/>
        </p:nvSpPr>
        <p:spPr>
          <a:xfrm>
            <a:off x="2428000" y="1992220"/>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US" sz="800" b="1" dirty="0"/>
              <a:t>Average Job Seeker</a:t>
            </a:r>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br>
              <a:rPr lang="en-US" sz="800" dirty="0">
                <a:solidFill>
                  <a:srgbClr val="666666"/>
                </a:solidFill>
              </a:rPr>
            </a:br>
            <a:endParaRPr lang="en-US" sz="800" dirty="0">
              <a:solidFill>
                <a:srgbClr val="666666"/>
              </a:solidFill>
            </a:endParaRPr>
          </a:p>
        </p:txBody>
      </p:sp>
      <p:sp>
        <p:nvSpPr>
          <p:cNvPr id="89" name="Google Shape;89;p14"/>
          <p:cNvSpPr txBox="1"/>
          <p:nvPr/>
        </p:nvSpPr>
        <p:spPr>
          <a:xfrm>
            <a:off x="2421600" y="2326375"/>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SalaryData Web App</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91" name="Google Shape;91;p14"/>
          <p:cNvSpPr txBox="1"/>
          <p:nvPr/>
        </p:nvSpPr>
        <p:spPr>
          <a:xfrm>
            <a:off x="3778075" y="4785150"/>
            <a:ext cx="48390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a:solidFill>
                  <a:srgbClr val="B7B7B7"/>
                </a:solidFill>
                <a:latin typeface="Roboto"/>
                <a:ea typeface="Roboto"/>
                <a:cs typeface="Roboto"/>
                <a:sym typeface="Roboto"/>
              </a:rPr>
              <a:t>Continued on the next slide...</a:t>
            </a:r>
            <a:endParaRPr sz="900">
              <a:solidFill>
                <a:srgbClr val="B7B7B7"/>
              </a:solidFill>
              <a:latin typeface="Roboto"/>
              <a:ea typeface="Roboto"/>
              <a:cs typeface="Roboto"/>
              <a:sym typeface="Roboto"/>
            </a:endParaRPr>
          </a:p>
        </p:txBody>
      </p:sp>
      <p:pic>
        <p:nvPicPr>
          <p:cNvPr id="2" name="Picture 1" descr="Smiling woman entrepreneur">
            <a:extLst>
              <a:ext uri="{FF2B5EF4-FFF2-40B4-BE49-F238E27FC236}">
                <a16:creationId xmlns:a16="http://schemas.microsoft.com/office/drawing/2014/main" id="{DE5CB94D-1A5C-D7A7-9B5F-32183DDAD3F1}"/>
              </a:ext>
            </a:extLst>
          </p:cNvPr>
          <p:cNvPicPr>
            <a:picLocks noChangeAspect="1"/>
          </p:cNvPicPr>
          <p:nvPr/>
        </p:nvPicPr>
        <p:blipFill>
          <a:blip r:embed="rId3"/>
          <a:stretch>
            <a:fillRect/>
          </a:stretch>
        </p:blipFill>
        <p:spPr>
          <a:xfrm>
            <a:off x="152400" y="975150"/>
            <a:ext cx="2081568" cy="1387712"/>
          </a:xfrm>
          <a:prstGeom prst="rect">
            <a:avLst/>
          </a:prstGeom>
        </p:spPr>
      </p:pic>
      <p:sp>
        <p:nvSpPr>
          <p:cNvPr id="6" name="Google Shape;90;p14">
            <a:extLst>
              <a:ext uri="{FF2B5EF4-FFF2-40B4-BE49-F238E27FC236}">
                <a16:creationId xmlns:a16="http://schemas.microsoft.com/office/drawing/2014/main" id="{63CD20C4-AA50-F7A5-DDD0-0EEC5EE1960E}"/>
              </a:ext>
            </a:extLst>
          </p:cNvPr>
          <p:cNvSpPr txBox="1"/>
          <p:nvPr/>
        </p:nvSpPr>
        <p:spPr>
          <a:xfrm>
            <a:off x="3745775" y="1031928"/>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Display the settings menu to the user which consists of:</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Address</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Qualifications</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Experience</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Security</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Back to dashboard</a:t>
            </a:r>
          </a:p>
          <a:p>
            <a:pPr marL="171450" marR="0" lvl="0" indent="-171450" algn="l" rtl="0">
              <a:spcBef>
                <a:spcPts val="0"/>
              </a:spcBef>
              <a:spcAft>
                <a:spcPts val="0"/>
              </a:spcAft>
              <a:buFont typeface="Arial" panose="020B0604020202020204" pitchFamily="34" charset="0"/>
              <a:buChar char="•"/>
            </a:pPr>
            <a:endParaRPr sz="900" dirty="0">
              <a:solidFill>
                <a:srgbClr val="595959"/>
              </a:solidFill>
              <a:latin typeface="Roboto"/>
              <a:ea typeface="Roboto"/>
              <a:cs typeface="Roboto"/>
              <a:sym typeface="Roboto"/>
            </a:endParaRPr>
          </a:p>
        </p:txBody>
      </p:sp>
      <p:sp>
        <p:nvSpPr>
          <p:cNvPr id="3" name="Google Shape;90;p14">
            <a:extLst>
              <a:ext uri="{FF2B5EF4-FFF2-40B4-BE49-F238E27FC236}">
                <a16:creationId xmlns:a16="http://schemas.microsoft.com/office/drawing/2014/main" id="{EEFBBAE3-ADA8-AF20-0F8E-FBD22522CC90}"/>
              </a:ext>
            </a:extLst>
          </p:cNvPr>
          <p:cNvSpPr txBox="1"/>
          <p:nvPr/>
        </p:nvSpPr>
        <p:spPr>
          <a:xfrm>
            <a:off x="3742049" y="2017504"/>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selects qualifications. </a:t>
            </a:r>
            <a:endParaRPr sz="900" dirty="0">
              <a:solidFill>
                <a:srgbClr val="595959"/>
              </a:solidFill>
              <a:latin typeface="Roboto"/>
              <a:ea typeface="Roboto"/>
              <a:cs typeface="Roboto"/>
              <a:sym typeface="Roboto"/>
            </a:endParaRPr>
          </a:p>
        </p:txBody>
      </p:sp>
      <p:sp>
        <p:nvSpPr>
          <p:cNvPr id="4" name="Google Shape;90;p14">
            <a:extLst>
              <a:ext uri="{FF2B5EF4-FFF2-40B4-BE49-F238E27FC236}">
                <a16:creationId xmlns:a16="http://schemas.microsoft.com/office/drawing/2014/main" id="{61C43464-4F4D-149C-339F-CE7764211E93}"/>
              </a:ext>
            </a:extLst>
          </p:cNvPr>
          <p:cNvSpPr txBox="1"/>
          <p:nvPr/>
        </p:nvSpPr>
        <p:spPr>
          <a:xfrm>
            <a:off x="3742049" y="2362862"/>
            <a:ext cx="5149278" cy="59494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Display the form to the user with the following:</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Degree earned field with year obtained field. (Contains add button that will create another field)</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Certifications earned field with year obtained field. (Contains add button that will create another field)</a:t>
            </a:r>
            <a:endParaRPr sz="900" dirty="0">
              <a:solidFill>
                <a:srgbClr val="595959"/>
              </a:solidFill>
              <a:latin typeface="Roboto"/>
              <a:ea typeface="Roboto"/>
              <a:cs typeface="Roboto"/>
              <a:sym typeface="Roboto"/>
            </a:endParaRPr>
          </a:p>
        </p:txBody>
      </p:sp>
      <p:sp>
        <p:nvSpPr>
          <p:cNvPr id="5" name="Google Shape;87;p14">
            <a:extLst>
              <a:ext uri="{FF2B5EF4-FFF2-40B4-BE49-F238E27FC236}">
                <a16:creationId xmlns:a16="http://schemas.microsoft.com/office/drawing/2014/main" id="{75DE90DF-4EB2-5C60-9DDC-DAFC418791EF}"/>
              </a:ext>
            </a:extLst>
          </p:cNvPr>
          <p:cNvSpPr txBox="1"/>
          <p:nvPr/>
        </p:nvSpPr>
        <p:spPr>
          <a:xfrm>
            <a:off x="2428000" y="3059057"/>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US" sz="800" b="1" dirty="0"/>
              <a:t>Average Job Seeker</a:t>
            </a:r>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br>
              <a:rPr lang="en-US" sz="800" dirty="0">
                <a:solidFill>
                  <a:srgbClr val="666666"/>
                </a:solidFill>
              </a:rPr>
            </a:br>
            <a:endParaRPr lang="en-US" sz="800" dirty="0">
              <a:solidFill>
                <a:srgbClr val="666666"/>
              </a:solidFill>
            </a:endParaRPr>
          </a:p>
        </p:txBody>
      </p:sp>
      <p:sp>
        <p:nvSpPr>
          <p:cNvPr id="7" name="Google Shape;90;p14">
            <a:extLst>
              <a:ext uri="{FF2B5EF4-FFF2-40B4-BE49-F238E27FC236}">
                <a16:creationId xmlns:a16="http://schemas.microsoft.com/office/drawing/2014/main" id="{14C99353-1E2C-DB39-28DC-13CDD7977F53}"/>
              </a:ext>
            </a:extLst>
          </p:cNvPr>
          <p:cNvSpPr txBox="1"/>
          <p:nvPr/>
        </p:nvSpPr>
        <p:spPr>
          <a:xfrm>
            <a:off x="3742049" y="3095806"/>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types her degree(s) and certification(s) along with the applicable dates in the fields. Then selects done at the bottom of the form. </a:t>
            </a:r>
            <a:endParaRPr sz="900" dirty="0">
              <a:solidFill>
                <a:srgbClr val="595959"/>
              </a:solidFill>
              <a:latin typeface="Roboto"/>
              <a:ea typeface="Roboto"/>
              <a:cs typeface="Roboto"/>
              <a:sym typeface="Roboto"/>
            </a:endParaRPr>
          </a:p>
        </p:txBody>
      </p:sp>
      <p:sp>
        <p:nvSpPr>
          <p:cNvPr id="9" name="Google Shape;81;p14">
            <a:extLst>
              <a:ext uri="{FF2B5EF4-FFF2-40B4-BE49-F238E27FC236}">
                <a16:creationId xmlns:a16="http://schemas.microsoft.com/office/drawing/2014/main" id="{852F2D67-8DFA-FC42-0264-80BC2C9D31FC}"/>
              </a:ext>
            </a:extLst>
          </p:cNvPr>
          <p:cNvSpPr txBox="1"/>
          <p:nvPr/>
        </p:nvSpPr>
        <p:spPr>
          <a:xfrm>
            <a:off x="2428000" y="3534406"/>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SalaryData Web App</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11" name="Google Shape;90;p14">
            <a:extLst>
              <a:ext uri="{FF2B5EF4-FFF2-40B4-BE49-F238E27FC236}">
                <a16:creationId xmlns:a16="http://schemas.microsoft.com/office/drawing/2014/main" id="{37D65444-5F8C-8631-74D3-0E1B8326A986}"/>
              </a:ext>
            </a:extLst>
          </p:cNvPr>
          <p:cNvSpPr txBox="1"/>
          <p:nvPr/>
        </p:nvSpPr>
        <p:spPr>
          <a:xfrm>
            <a:off x="3742049" y="3562785"/>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Write user data to database. Then, send user back to previous menu. </a:t>
            </a:r>
            <a:endParaRPr sz="900" dirty="0">
              <a:solidFill>
                <a:srgbClr val="595959"/>
              </a:solidFill>
              <a:latin typeface="Roboto"/>
              <a:ea typeface="Roboto"/>
              <a:cs typeface="Roboto"/>
              <a:sym typeface="Roboto"/>
            </a:endParaRPr>
          </a:p>
        </p:txBody>
      </p:sp>
      <p:sp>
        <p:nvSpPr>
          <p:cNvPr id="12" name="Google Shape;87;p14">
            <a:extLst>
              <a:ext uri="{FF2B5EF4-FFF2-40B4-BE49-F238E27FC236}">
                <a16:creationId xmlns:a16="http://schemas.microsoft.com/office/drawing/2014/main" id="{83980124-1C7D-E3EC-0270-4DF8FFB54D87}"/>
              </a:ext>
            </a:extLst>
          </p:cNvPr>
          <p:cNvSpPr txBox="1"/>
          <p:nvPr/>
        </p:nvSpPr>
        <p:spPr>
          <a:xfrm>
            <a:off x="2428000" y="3887689"/>
            <a:ext cx="1350000" cy="150313"/>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US" sz="800" b="1" dirty="0"/>
              <a:t>Average Job Seeker</a:t>
            </a:r>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br>
              <a:rPr lang="en-US" sz="800" dirty="0">
                <a:solidFill>
                  <a:srgbClr val="666666"/>
                </a:solidFill>
              </a:rPr>
            </a:br>
            <a:endParaRPr lang="en-US" sz="800" dirty="0">
              <a:solidFill>
                <a:srgbClr val="666666"/>
              </a:solidFill>
            </a:endParaRPr>
          </a:p>
        </p:txBody>
      </p:sp>
      <p:sp>
        <p:nvSpPr>
          <p:cNvPr id="13" name="Google Shape;90;p14">
            <a:extLst>
              <a:ext uri="{FF2B5EF4-FFF2-40B4-BE49-F238E27FC236}">
                <a16:creationId xmlns:a16="http://schemas.microsoft.com/office/drawing/2014/main" id="{E48A5ECB-51D1-8836-074F-76C8CEB508C8}"/>
              </a:ext>
            </a:extLst>
          </p:cNvPr>
          <p:cNvSpPr txBox="1"/>
          <p:nvPr/>
        </p:nvSpPr>
        <p:spPr>
          <a:xfrm>
            <a:off x="3742049" y="3918110"/>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selects experience. </a:t>
            </a:r>
            <a:endParaRPr sz="900" dirty="0">
              <a:solidFill>
                <a:srgbClr val="595959"/>
              </a:solidFill>
              <a:latin typeface="Roboto"/>
              <a:ea typeface="Roboto"/>
              <a:cs typeface="Roboto"/>
              <a:sym typeface="Roboto"/>
            </a:endParaRPr>
          </a:p>
        </p:txBody>
      </p:sp>
    </p:spTree>
    <p:extLst>
      <p:ext uri="{BB962C8B-B14F-4D97-AF65-F5344CB8AC3E}">
        <p14:creationId xmlns:p14="http://schemas.microsoft.com/office/powerpoint/2010/main" val="3988944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5" name="Google Shape;75;p14"/>
          <p:cNvSpPr/>
          <p:nvPr/>
        </p:nvSpPr>
        <p:spPr>
          <a:xfrm>
            <a:off x="0" y="0"/>
            <a:ext cx="9144000" cy="583500"/>
          </a:xfrm>
          <a:prstGeom prst="rect">
            <a:avLst/>
          </a:prstGeom>
          <a:solidFill>
            <a:srgbClr val="21212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FFFFFF"/>
              </a:solidFill>
              <a:latin typeface="Arial"/>
              <a:ea typeface="Arial"/>
              <a:cs typeface="Arial"/>
              <a:sym typeface="Arial"/>
            </a:endParaRPr>
          </a:p>
        </p:txBody>
      </p:sp>
      <p:sp>
        <p:nvSpPr>
          <p:cNvPr id="76" name="Google Shape;76;p14"/>
          <p:cNvSpPr txBox="1"/>
          <p:nvPr/>
        </p:nvSpPr>
        <p:spPr>
          <a:xfrm>
            <a:off x="2427990" y="702080"/>
            <a:ext cx="3375600" cy="2307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100">
                <a:solidFill>
                  <a:srgbClr val="FF2906"/>
                </a:solidFill>
                <a:latin typeface="Roboto Light"/>
                <a:ea typeface="Roboto Light"/>
                <a:cs typeface="Roboto Light"/>
                <a:sym typeface="Roboto Light"/>
              </a:rPr>
              <a:t>PRIMARY USE CASE</a:t>
            </a:r>
            <a:endParaRPr sz="1100">
              <a:solidFill>
                <a:srgbClr val="FF2906"/>
              </a:solidFill>
              <a:latin typeface="Roboto Light"/>
              <a:ea typeface="Roboto Light"/>
              <a:cs typeface="Roboto Light"/>
              <a:sym typeface="Roboto Light"/>
            </a:endParaRPr>
          </a:p>
        </p:txBody>
      </p:sp>
      <p:sp>
        <p:nvSpPr>
          <p:cNvPr id="79" name="Google Shape;79;p14"/>
          <p:cNvSpPr/>
          <p:nvPr/>
        </p:nvSpPr>
        <p:spPr>
          <a:xfrm>
            <a:off x="152400" y="2928350"/>
            <a:ext cx="2269200" cy="692400"/>
          </a:xfrm>
          <a:prstGeom prst="rect">
            <a:avLst/>
          </a:prstGeom>
          <a:noFill/>
          <a:ln>
            <a:noFill/>
          </a:ln>
        </p:spPr>
        <p:txBody>
          <a:bodyPr spcFirstLastPara="1" wrap="square" lIns="68575" tIns="34275" rIns="68575" bIns="34275" anchor="t" anchorCtr="0">
            <a:noAutofit/>
          </a:bodyPr>
          <a:lstStyle/>
          <a:p>
            <a:pPr marL="63500" marR="0" lvl="0" indent="-63500" algn="l" rtl="0">
              <a:spcBef>
                <a:spcPts val="0"/>
              </a:spcBef>
              <a:spcAft>
                <a:spcPts val="0"/>
              </a:spcAft>
              <a:buNone/>
            </a:pPr>
            <a:r>
              <a:rPr lang="en" i="1" dirty="0">
                <a:latin typeface="Roboto"/>
                <a:ea typeface="Roboto"/>
                <a:cs typeface="Roboto"/>
                <a:sym typeface="Roboto"/>
              </a:rPr>
              <a:t>“It is important to have a salary value that matches my skillset based on the market’s demand. I need access to an app that provides me accurate salary data.</a:t>
            </a:r>
            <a:r>
              <a:rPr lang="en" sz="1400" i="1" dirty="0">
                <a:solidFill>
                  <a:srgbClr val="000000"/>
                </a:solidFill>
                <a:latin typeface="Roboto"/>
                <a:ea typeface="Roboto"/>
                <a:cs typeface="Roboto"/>
                <a:sym typeface="Roboto"/>
              </a:rPr>
              <a:t>”</a:t>
            </a:r>
            <a:br>
              <a:rPr lang="en-US" sz="1400" i="1" dirty="0">
                <a:solidFill>
                  <a:srgbClr val="000000"/>
                </a:solidFill>
                <a:latin typeface="Roboto"/>
                <a:ea typeface="Roboto"/>
                <a:cs typeface="Roboto"/>
                <a:sym typeface="Roboto"/>
              </a:rPr>
            </a:br>
            <a:endParaRPr lang="en-US" sz="1400" i="1" dirty="0">
              <a:solidFill>
                <a:srgbClr val="000000"/>
              </a:solidFill>
              <a:latin typeface="Roboto"/>
              <a:ea typeface="Roboto"/>
              <a:cs typeface="Roboto"/>
              <a:sym typeface="Roboto"/>
            </a:endParaRPr>
          </a:p>
          <a:p>
            <a:pPr marL="63500" marR="0" lvl="0" indent="-63500" algn="l" rtl="0">
              <a:spcBef>
                <a:spcPts val="0"/>
              </a:spcBef>
              <a:spcAft>
                <a:spcPts val="0"/>
              </a:spcAft>
              <a:buNone/>
            </a:pPr>
            <a:r>
              <a:rPr lang="en-US" i="1" dirty="0">
                <a:solidFill>
                  <a:srgbClr val="999999"/>
                </a:solidFill>
                <a:latin typeface="Roboto"/>
                <a:ea typeface="Roboto"/>
                <a:cs typeface="Roboto"/>
                <a:sym typeface="Roboto"/>
              </a:rPr>
              <a:t>-- Average Job Seeker Tiffany</a:t>
            </a:r>
          </a:p>
        </p:txBody>
      </p:sp>
      <p:sp>
        <p:nvSpPr>
          <p:cNvPr id="80" name="Google Shape;80;p14"/>
          <p:cNvSpPr txBox="1"/>
          <p:nvPr/>
        </p:nvSpPr>
        <p:spPr>
          <a:xfrm>
            <a:off x="58975" y="0"/>
            <a:ext cx="8558100" cy="438600"/>
          </a:xfrm>
          <a:prstGeom prst="rect">
            <a:avLst/>
          </a:prstGeom>
          <a:noFill/>
          <a:ln>
            <a:noFill/>
          </a:ln>
        </p:spPr>
        <p:txBody>
          <a:bodyPr spcFirstLastPara="1" wrap="square" lIns="68575" tIns="34275" rIns="68575" bIns="34275" anchor="t" anchorCtr="0">
            <a:noAutofit/>
          </a:bodyPr>
          <a:lstStyle/>
          <a:p>
            <a:r>
              <a:rPr lang="en-US" sz="1800" b="1" dirty="0">
                <a:solidFill>
                  <a:srgbClr val="FFFFFF"/>
                </a:solidFill>
                <a:latin typeface="Roboto"/>
                <a:ea typeface="Roboto"/>
                <a:cs typeface="Roboto"/>
                <a:sym typeface="Roboto"/>
              </a:rPr>
              <a:t>Salary Data and Job Search Persona and Scenarios: </a:t>
            </a:r>
            <a:r>
              <a:rPr lang="en-US" sz="1800" b="1" dirty="0">
                <a:solidFill>
                  <a:srgbClr val="999999"/>
                </a:solidFill>
                <a:latin typeface="Roboto"/>
                <a:ea typeface="Roboto"/>
                <a:cs typeface="Roboto"/>
                <a:sym typeface="Roboto"/>
              </a:rPr>
              <a:t>Average Job Seeker</a:t>
            </a:r>
          </a:p>
          <a:p>
            <a:pPr marL="0" marR="0" lvl="0" indent="0" algn="l" rtl="0">
              <a:spcBef>
                <a:spcPts val="0"/>
              </a:spcBef>
              <a:spcAft>
                <a:spcPts val="0"/>
              </a:spcAft>
              <a:buNone/>
            </a:pPr>
            <a:r>
              <a:rPr lang="en" sz="1800" b="1" dirty="0">
                <a:solidFill>
                  <a:srgbClr val="999999"/>
                </a:solidFill>
                <a:latin typeface="Roboto"/>
                <a:ea typeface="Roboto"/>
                <a:cs typeface="Roboto"/>
                <a:sym typeface="Roboto"/>
              </a:rPr>
              <a:t>- </a:t>
            </a:r>
            <a:r>
              <a:rPr lang="en-US" sz="1800" b="1" dirty="0">
                <a:solidFill>
                  <a:srgbClr val="999999"/>
                </a:solidFill>
                <a:latin typeface="Roboto"/>
                <a:ea typeface="Roboto"/>
                <a:cs typeface="Roboto"/>
                <a:sym typeface="Roboto"/>
              </a:rPr>
              <a:t>Provide Accurate Salary Data</a:t>
            </a:r>
            <a:endParaRPr sz="1800" b="1" dirty="0">
              <a:solidFill>
                <a:srgbClr val="999999"/>
              </a:solidFill>
              <a:latin typeface="Roboto"/>
              <a:ea typeface="Roboto"/>
              <a:cs typeface="Roboto"/>
              <a:sym typeface="Roboto"/>
            </a:endParaRPr>
          </a:p>
        </p:txBody>
      </p:sp>
      <p:sp>
        <p:nvSpPr>
          <p:cNvPr id="81" name="Google Shape;81;p14"/>
          <p:cNvSpPr txBox="1"/>
          <p:nvPr/>
        </p:nvSpPr>
        <p:spPr>
          <a:xfrm>
            <a:off x="2428000" y="989149"/>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SalaryData Web App</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87" name="Google Shape;87;p14"/>
          <p:cNvSpPr txBox="1"/>
          <p:nvPr/>
        </p:nvSpPr>
        <p:spPr>
          <a:xfrm>
            <a:off x="2428000" y="1775857"/>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US" sz="800" b="1" dirty="0"/>
              <a:t>Average Job Seeker</a:t>
            </a:r>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br>
              <a:rPr lang="en-US" sz="800" dirty="0">
                <a:solidFill>
                  <a:srgbClr val="666666"/>
                </a:solidFill>
              </a:rPr>
            </a:br>
            <a:endParaRPr lang="en-US" sz="800" dirty="0">
              <a:solidFill>
                <a:srgbClr val="666666"/>
              </a:solidFill>
            </a:endParaRPr>
          </a:p>
        </p:txBody>
      </p:sp>
      <p:sp>
        <p:nvSpPr>
          <p:cNvPr id="89" name="Google Shape;89;p14"/>
          <p:cNvSpPr txBox="1"/>
          <p:nvPr/>
        </p:nvSpPr>
        <p:spPr>
          <a:xfrm>
            <a:off x="2428000" y="2327367"/>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SalaryData Web App</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91" name="Google Shape;91;p14"/>
          <p:cNvSpPr txBox="1"/>
          <p:nvPr/>
        </p:nvSpPr>
        <p:spPr>
          <a:xfrm>
            <a:off x="3778075" y="4785150"/>
            <a:ext cx="48390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a:solidFill>
                  <a:srgbClr val="B7B7B7"/>
                </a:solidFill>
                <a:latin typeface="Roboto"/>
                <a:ea typeface="Roboto"/>
                <a:cs typeface="Roboto"/>
                <a:sym typeface="Roboto"/>
              </a:rPr>
              <a:t>Continued on the next slide...</a:t>
            </a:r>
            <a:endParaRPr sz="900">
              <a:solidFill>
                <a:srgbClr val="B7B7B7"/>
              </a:solidFill>
              <a:latin typeface="Roboto"/>
              <a:ea typeface="Roboto"/>
              <a:cs typeface="Roboto"/>
              <a:sym typeface="Roboto"/>
            </a:endParaRPr>
          </a:p>
        </p:txBody>
      </p:sp>
      <p:pic>
        <p:nvPicPr>
          <p:cNvPr id="2" name="Picture 1" descr="Smiling woman entrepreneur">
            <a:extLst>
              <a:ext uri="{FF2B5EF4-FFF2-40B4-BE49-F238E27FC236}">
                <a16:creationId xmlns:a16="http://schemas.microsoft.com/office/drawing/2014/main" id="{DE5CB94D-1A5C-D7A7-9B5F-32183DDAD3F1}"/>
              </a:ext>
            </a:extLst>
          </p:cNvPr>
          <p:cNvPicPr>
            <a:picLocks noChangeAspect="1"/>
          </p:cNvPicPr>
          <p:nvPr/>
        </p:nvPicPr>
        <p:blipFill>
          <a:blip r:embed="rId3"/>
          <a:stretch>
            <a:fillRect/>
          </a:stretch>
        </p:blipFill>
        <p:spPr>
          <a:xfrm>
            <a:off x="152400" y="975150"/>
            <a:ext cx="2081568" cy="1387712"/>
          </a:xfrm>
          <a:prstGeom prst="rect">
            <a:avLst/>
          </a:prstGeom>
        </p:spPr>
      </p:pic>
      <p:sp>
        <p:nvSpPr>
          <p:cNvPr id="8" name="Google Shape;90;p14">
            <a:extLst>
              <a:ext uri="{FF2B5EF4-FFF2-40B4-BE49-F238E27FC236}">
                <a16:creationId xmlns:a16="http://schemas.microsoft.com/office/drawing/2014/main" id="{301AB240-0CB0-A893-5E3C-B9FDBC3B691E}"/>
              </a:ext>
            </a:extLst>
          </p:cNvPr>
          <p:cNvSpPr txBox="1"/>
          <p:nvPr/>
        </p:nvSpPr>
        <p:spPr>
          <a:xfrm>
            <a:off x="3745775" y="2828048"/>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selects back to dashboard button. </a:t>
            </a:r>
            <a:endParaRPr sz="900" dirty="0">
              <a:solidFill>
                <a:srgbClr val="595959"/>
              </a:solidFill>
              <a:latin typeface="Roboto"/>
              <a:ea typeface="Roboto"/>
              <a:cs typeface="Roboto"/>
              <a:sym typeface="Roboto"/>
            </a:endParaRPr>
          </a:p>
        </p:txBody>
      </p:sp>
      <p:sp>
        <p:nvSpPr>
          <p:cNvPr id="10" name="Google Shape;90;p14">
            <a:extLst>
              <a:ext uri="{FF2B5EF4-FFF2-40B4-BE49-F238E27FC236}">
                <a16:creationId xmlns:a16="http://schemas.microsoft.com/office/drawing/2014/main" id="{60AED9C9-0ACE-7412-F409-34F8DD158305}"/>
              </a:ext>
            </a:extLst>
          </p:cNvPr>
          <p:cNvSpPr txBox="1"/>
          <p:nvPr/>
        </p:nvSpPr>
        <p:spPr>
          <a:xfrm>
            <a:off x="3734796" y="3858260"/>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Send user to page that displays the job title and the average salary data from all sources based on national average and metropolitan area. In addition, display a list consisting of salary data from all external sources. In this section, the system will pull the data from all external sources and calculate the total average of the requested salary.</a:t>
            </a:r>
            <a:endParaRPr sz="900" dirty="0">
              <a:solidFill>
                <a:srgbClr val="595959"/>
              </a:solidFill>
              <a:latin typeface="Roboto"/>
              <a:ea typeface="Roboto"/>
              <a:cs typeface="Roboto"/>
              <a:sym typeface="Roboto"/>
            </a:endParaRPr>
          </a:p>
        </p:txBody>
      </p:sp>
      <p:sp>
        <p:nvSpPr>
          <p:cNvPr id="3" name="Google Shape;90;p14">
            <a:extLst>
              <a:ext uri="{FF2B5EF4-FFF2-40B4-BE49-F238E27FC236}">
                <a16:creationId xmlns:a16="http://schemas.microsoft.com/office/drawing/2014/main" id="{EEFBBAE3-ADA8-AF20-0F8E-FBD22522CC90}"/>
              </a:ext>
            </a:extLst>
          </p:cNvPr>
          <p:cNvSpPr txBox="1"/>
          <p:nvPr/>
        </p:nvSpPr>
        <p:spPr>
          <a:xfrm>
            <a:off x="3749885" y="2375582"/>
            <a:ext cx="5109600" cy="438600"/>
          </a:xfrm>
          <a:prstGeom prst="rect">
            <a:avLst/>
          </a:prstGeom>
          <a:noFill/>
          <a:ln>
            <a:noFill/>
          </a:ln>
        </p:spPr>
        <p:txBody>
          <a:bodyPr spcFirstLastPara="1" wrap="square" lIns="68575" tIns="34275" rIns="68575" bIns="34275" anchor="t" anchorCtr="0">
            <a:noAutofit/>
          </a:bodyPr>
          <a:lstStyle/>
          <a:p>
            <a:r>
              <a:rPr lang="en-US" sz="900" dirty="0">
                <a:solidFill>
                  <a:srgbClr val="595959"/>
                </a:solidFill>
                <a:latin typeface="Roboto"/>
                <a:ea typeface="Roboto"/>
                <a:cs typeface="Roboto"/>
                <a:sym typeface="Roboto"/>
              </a:rPr>
              <a:t>Write user data to database. Then, send user back to previous menu. </a:t>
            </a:r>
          </a:p>
        </p:txBody>
      </p:sp>
      <p:sp>
        <p:nvSpPr>
          <p:cNvPr id="4" name="Google Shape;90;p14">
            <a:extLst>
              <a:ext uri="{FF2B5EF4-FFF2-40B4-BE49-F238E27FC236}">
                <a16:creationId xmlns:a16="http://schemas.microsoft.com/office/drawing/2014/main" id="{61C43464-4F4D-149C-339F-CE7764211E93}"/>
              </a:ext>
            </a:extLst>
          </p:cNvPr>
          <p:cNvSpPr txBox="1"/>
          <p:nvPr/>
        </p:nvSpPr>
        <p:spPr>
          <a:xfrm>
            <a:off x="3778000" y="1006158"/>
            <a:ext cx="5149278" cy="594945"/>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Display the form to the user with the following:</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Job title field.</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Years of experience field </a:t>
            </a:r>
          </a:p>
          <a:p>
            <a:pPr marL="171450" marR="0" lvl="0" indent="-171450" algn="l" rtl="0">
              <a:spcBef>
                <a:spcPts val="0"/>
              </a:spcBef>
              <a:spcAft>
                <a:spcPts val="0"/>
              </a:spcAft>
              <a:buFont typeface="Arial" panose="020B0604020202020204" pitchFamily="34" charset="0"/>
              <a:buChar char="•"/>
            </a:pPr>
            <a:r>
              <a:rPr lang="en" sz="900" dirty="0">
                <a:solidFill>
                  <a:srgbClr val="595959"/>
                </a:solidFill>
                <a:latin typeface="Roboto"/>
                <a:ea typeface="Roboto"/>
                <a:cs typeface="Roboto"/>
                <a:sym typeface="Roboto"/>
              </a:rPr>
              <a:t>Current job check box.</a:t>
            </a:r>
          </a:p>
          <a:p>
            <a:pPr marL="171450" indent="-171450">
              <a:buFont typeface="Arial" panose="020B0604020202020204" pitchFamily="34" charset="0"/>
              <a:buChar char="•"/>
            </a:pPr>
            <a:r>
              <a:rPr lang="en" sz="900" dirty="0">
                <a:solidFill>
                  <a:srgbClr val="595959"/>
                </a:solidFill>
                <a:latin typeface="Roboto"/>
                <a:ea typeface="Roboto"/>
                <a:cs typeface="Roboto"/>
                <a:sym typeface="Roboto"/>
              </a:rPr>
              <a:t>Add button that will create another job title section to add.</a:t>
            </a:r>
          </a:p>
          <a:p>
            <a:pPr marL="171450" marR="0" lvl="0" indent="-171450" algn="l" rtl="0">
              <a:spcBef>
                <a:spcPts val="0"/>
              </a:spcBef>
              <a:spcAft>
                <a:spcPts val="0"/>
              </a:spcAft>
              <a:buFont typeface="Arial" panose="020B0604020202020204" pitchFamily="34" charset="0"/>
              <a:buChar char="•"/>
            </a:pPr>
            <a:endParaRPr lang="en" sz="900" dirty="0">
              <a:solidFill>
                <a:srgbClr val="595959"/>
              </a:solidFill>
              <a:latin typeface="Roboto"/>
              <a:ea typeface="Roboto"/>
              <a:cs typeface="Roboto"/>
              <a:sym typeface="Roboto"/>
            </a:endParaRPr>
          </a:p>
        </p:txBody>
      </p:sp>
      <p:sp>
        <p:nvSpPr>
          <p:cNvPr id="5" name="Google Shape;87;p14">
            <a:extLst>
              <a:ext uri="{FF2B5EF4-FFF2-40B4-BE49-F238E27FC236}">
                <a16:creationId xmlns:a16="http://schemas.microsoft.com/office/drawing/2014/main" id="{75DE90DF-4EB2-5C60-9DDC-DAFC418791EF}"/>
              </a:ext>
            </a:extLst>
          </p:cNvPr>
          <p:cNvSpPr txBox="1"/>
          <p:nvPr/>
        </p:nvSpPr>
        <p:spPr>
          <a:xfrm>
            <a:off x="2421600" y="2791336"/>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US" sz="800" b="1" dirty="0"/>
              <a:t>Average Job Seeker</a:t>
            </a:r>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br>
              <a:rPr lang="en-US" sz="800" dirty="0">
                <a:solidFill>
                  <a:srgbClr val="666666"/>
                </a:solidFill>
              </a:rPr>
            </a:br>
            <a:endParaRPr lang="en-US" sz="800" dirty="0">
              <a:solidFill>
                <a:srgbClr val="666666"/>
              </a:solidFill>
            </a:endParaRPr>
          </a:p>
        </p:txBody>
      </p:sp>
      <p:sp>
        <p:nvSpPr>
          <p:cNvPr id="7" name="Google Shape;90;p14">
            <a:extLst>
              <a:ext uri="{FF2B5EF4-FFF2-40B4-BE49-F238E27FC236}">
                <a16:creationId xmlns:a16="http://schemas.microsoft.com/office/drawing/2014/main" id="{14C99353-1E2C-DB39-28DC-13CDD7977F53}"/>
              </a:ext>
            </a:extLst>
          </p:cNvPr>
          <p:cNvSpPr txBox="1"/>
          <p:nvPr/>
        </p:nvSpPr>
        <p:spPr>
          <a:xfrm>
            <a:off x="3745775" y="1810486"/>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types her job title(s) with applicable data in the fields. Then selects done at the bottom of the form. </a:t>
            </a:r>
            <a:endParaRPr sz="900" dirty="0">
              <a:solidFill>
                <a:srgbClr val="595959"/>
              </a:solidFill>
              <a:latin typeface="Roboto"/>
              <a:ea typeface="Roboto"/>
              <a:cs typeface="Roboto"/>
              <a:sym typeface="Roboto"/>
            </a:endParaRPr>
          </a:p>
        </p:txBody>
      </p:sp>
      <p:sp>
        <p:nvSpPr>
          <p:cNvPr id="9" name="Google Shape;89;p14">
            <a:extLst>
              <a:ext uri="{FF2B5EF4-FFF2-40B4-BE49-F238E27FC236}">
                <a16:creationId xmlns:a16="http://schemas.microsoft.com/office/drawing/2014/main" id="{866B999B-9A1A-9790-320A-7E8CD098B852}"/>
              </a:ext>
            </a:extLst>
          </p:cNvPr>
          <p:cNvSpPr txBox="1"/>
          <p:nvPr/>
        </p:nvSpPr>
        <p:spPr>
          <a:xfrm>
            <a:off x="2421600" y="3163646"/>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SalaryData Web App</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11" name="Google Shape;89;p14">
            <a:extLst>
              <a:ext uri="{FF2B5EF4-FFF2-40B4-BE49-F238E27FC236}">
                <a16:creationId xmlns:a16="http://schemas.microsoft.com/office/drawing/2014/main" id="{49BAE978-7650-526D-8FBE-C0A7F19F50F7}"/>
              </a:ext>
            </a:extLst>
          </p:cNvPr>
          <p:cNvSpPr txBox="1"/>
          <p:nvPr/>
        </p:nvSpPr>
        <p:spPr>
          <a:xfrm>
            <a:off x="2421600" y="3832136"/>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 sz="800" b="1" dirty="0"/>
              <a:t>SalaryData Web App</a:t>
            </a: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endParaRPr sz="800" b="1" dirty="0"/>
          </a:p>
          <a:p>
            <a:pPr marL="0" marR="0" lvl="0" indent="0" algn="l" rtl="0">
              <a:lnSpc>
                <a:spcPct val="150000"/>
              </a:lnSpc>
              <a:spcBef>
                <a:spcPts val="0"/>
              </a:spcBef>
              <a:spcAft>
                <a:spcPts val="0"/>
              </a:spcAft>
              <a:buNone/>
            </a:pPr>
            <a:br>
              <a:rPr lang="en" sz="800" dirty="0">
                <a:solidFill>
                  <a:srgbClr val="666666"/>
                </a:solidFill>
              </a:rPr>
            </a:br>
            <a:endParaRPr sz="800" dirty="0">
              <a:solidFill>
                <a:srgbClr val="666666"/>
              </a:solidFill>
            </a:endParaRPr>
          </a:p>
        </p:txBody>
      </p:sp>
      <p:sp>
        <p:nvSpPr>
          <p:cNvPr id="12" name="Google Shape;90;p14">
            <a:extLst>
              <a:ext uri="{FF2B5EF4-FFF2-40B4-BE49-F238E27FC236}">
                <a16:creationId xmlns:a16="http://schemas.microsoft.com/office/drawing/2014/main" id="{04260955-7456-5518-D244-F6BC328FB7EB}"/>
              </a:ext>
            </a:extLst>
          </p:cNvPr>
          <p:cNvSpPr txBox="1"/>
          <p:nvPr/>
        </p:nvSpPr>
        <p:spPr>
          <a:xfrm>
            <a:off x="3753198" y="3216351"/>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Send user to dashboard. </a:t>
            </a:r>
            <a:endParaRPr sz="900" dirty="0">
              <a:solidFill>
                <a:srgbClr val="595959"/>
              </a:solidFill>
              <a:latin typeface="Roboto"/>
              <a:ea typeface="Roboto"/>
              <a:cs typeface="Roboto"/>
              <a:sym typeface="Roboto"/>
            </a:endParaRPr>
          </a:p>
        </p:txBody>
      </p:sp>
      <p:sp>
        <p:nvSpPr>
          <p:cNvPr id="13" name="Google Shape;87;p14">
            <a:extLst>
              <a:ext uri="{FF2B5EF4-FFF2-40B4-BE49-F238E27FC236}">
                <a16:creationId xmlns:a16="http://schemas.microsoft.com/office/drawing/2014/main" id="{4AC4E491-98EC-66D5-1A54-23FF09BEC8E8}"/>
              </a:ext>
            </a:extLst>
          </p:cNvPr>
          <p:cNvSpPr txBox="1"/>
          <p:nvPr/>
        </p:nvSpPr>
        <p:spPr>
          <a:xfrm>
            <a:off x="2428000" y="3544343"/>
            <a:ext cx="1350000" cy="6180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0"/>
              </a:spcBef>
              <a:spcAft>
                <a:spcPts val="0"/>
              </a:spcAft>
              <a:buNone/>
            </a:pPr>
            <a:r>
              <a:rPr lang="en-US" sz="800" b="1" dirty="0"/>
              <a:t>Average Job Seeker</a:t>
            </a:r>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endParaRPr lang="en-US" sz="800" b="1" dirty="0"/>
          </a:p>
          <a:p>
            <a:pPr marL="0" marR="0" lvl="0" indent="0" algn="l" rtl="0">
              <a:lnSpc>
                <a:spcPct val="150000"/>
              </a:lnSpc>
              <a:spcBef>
                <a:spcPts val="0"/>
              </a:spcBef>
              <a:spcAft>
                <a:spcPts val="0"/>
              </a:spcAft>
              <a:buNone/>
            </a:pPr>
            <a:br>
              <a:rPr lang="en-US" sz="800" dirty="0">
                <a:solidFill>
                  <a:srgbClr val="666666"/>
                </a:solidFill>
              </a:rPr>
            </a:br>
            <a:endParaRPr lang="en-US" sz="800" dirty="0">
              <a:solidFill>
                <a:srgbClr val="666666"/>
              </a:solidFill>
            </a:endParaRPr>
          </a:p>
        </p:txBody>
      </p:sp>
      <p:sp>
        <p:nvSpPr>
          <p:cNvPr id="14" name="Google Shape;90;p14">
            <a:extLst>
              <a:ext uri="{FF2B5EF4-FFF2-40B4-BE49-F238E27FC236}">
                <a16:creationId xmlns:a16="http://schemas.microsoft.com/office/drawing/2014/main" id="{4FEAA4C6-E3CF-72F6-BBE6-FC72928D3E7F}"/>
              </a:ext>
            </a:extLst>
          </p:cNvPr>
          <p:cNvSpPr txBox="1"/>
          <p:nvPr/>
        </p:nvSpPr>
        <p:spPr>
          <a:xfrm>
            <a:off x="3745775" y="3575243"/>
            <a:ext cx="51096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900" dirty="0">
                <a:solidFill>
                  <a:srgbClr val="595959"/>
                </a:solidFill>
                <a:latin typeface="Roboto"/>
                <a:ea typeface="Roboto"/>
                <a:cs typeface="Roboto"/>
                <a:sym typeface="Roboto"/>
              </a:rPr>
              <a:t>Tiffany checks the use profile data check box and selects the submit button.</a:t>
            </a:r>
            <a:endParaRPr sz="900" dirty="0">
              <a:solidFill>
                <a:srgbClr val="595959"/>
              </a:solidFill>
              <a:latin typeface="Roboto"/>
              <a:ea typeface="Roboto"/>
              <a:cs typeface="Roboto"/>
              <a:sym typeface="Roboto"/>
            </a:endParaRPr>
          </a:p>
        </p:txBody>
      </p:sp>
    </p:spTree>
    <p:extLst>
      <p:ext uri="{BB962C8B-B14F-4D97-AF65-F5344CB8AC3E}">
        <p14:creationId xmlns:p14="http://schemas.microsoft.com/office/powerpoint/2010/main" val="104885998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1144</TotalTime>
  <Words>1395</Words>
  <Application>Microsoft Office PowerPoint</Application>
  <PresentationFormat>On-screen Show (16:9)</PresentationFormat>
  <Paragraphs>246</Paragraphs>
  <Slides>5</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Roboto Light</vt:lpstr>
      <vt:lpstr>Arial</vt:lpstr>
      <vt:lpstr>Roboto</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JAMES HEIKKINEN</cp:lastModifiedBy>
  <cp:revision>30</cp:revision>
  <dcterms:modified xsi:type="dcterms:W3CDTF">2022-11-13T19:07:20Z</dcterms:modified>
</cp:coreProperties>
</file>